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57" r:id="rId7"/>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4C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820"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Rees" userId="968275bc-5c2f-4023-aace-4cf091dd6a18" providerId="ADAL" clId="{831C4688-15A4-4846-9B53-0716035EDE97}"/>
    <pc:docChg chg="modSld">
      <pc:chgData name="Cara Rees" userId="968275bc-5c2f-4023-aace-4cf091dd6a18" providerId="ADAL" clId="{831C4688-15A4-4846-9B53-0716035EDE97}" dt="2026-04-28T10:20:24.786" v="8" actId="1076"/>
      <pc:docMkLst>
        <pc:docMk/>
      </pc:docMkLst>
      <pc:sldChg chg="modSp">
        <pc:chgData name="Cara Rees" userId="968275bc-5c2f-4023-aace-4cf091dd6a18" providerId="ADAL" clId="{831C4688-15A4-4846-9B53-0716035EDE97}" dt="2026-04-28T10:20:24.786" v="8" actId="1076"/>
        <pc:sldMkLst>
          <pc:docMk/>
          <pc:sldMk cId="2767805209" sldId="256"/>
        </pc:sldMkLst>
        <pc:picChg chg="mod">
          <ac:chgData name="Cara Rees" userId="968275bc-5c2f-4023-aace-4cf091dd6a18" providerId="ADAL" clId="{831C4688-15A4-4846-9B53-0716035EDE97}" dt="2026-04-28T10:20:17.516" v="6" actId="1076"/>
          <ac:picMkLst>
            <pc:docMk/>
            <pc:sldMk cId="2767805209" sldId="256"/>
            <ac:picMk id="1028" creationId="{FF38E84A-9390-4CCD-FB4E-870778E17402}"/>
          </ac:picMkLst>
        </pc:picChg>
        <pc:picChg chg="mod">
          <ac:chgData name="Cara Rees" userId="968275bc-5c2f-4023-aace-4cf091dd6a18" providerId="ADAL" clId="{831C4688-15A4-4846-9B53-0716035EDE97}" dt="2026-04-28T10:20:24.786" v="8" actId="1076"/>
          <ac:picMkLst>
            <pc:docMk/>
            <pc:sldMk cId="2767805209" sldId="256"/>
            <ac:picMk id="1034" creationId="{304ECE2A-AF23-213B-78D0-778510D7DE61}"/>
          </ac:picMkLst>
        </pc:picChg>
      </pc:sldChg>
    </pc:docChg>
  </pc:docChgLst>
  <pc:docChgLst>
    <pc:chgData name="Elizabeth Ng" userId="4e86039f-67af-49d9-960c-86bb6452a8d2" providerId="ADAL" clId="{58F59CB2-41D3-49CB-8ADA-55122632D6D7}"/>
    <pc:docChg chg="modSld">
      <pc:chgData name="Elizabeth Ng" userId="4e86039f-67af-49d9-960c-86bb6452a8d2" providerId="ADAL" clId="{58F59CB2-41D3-49CB-8ADA-55122632D6D7}" dt="2026-05-18T09:45:57.847" v="15" actId="20577"/>
      <pc:docMkLst>
        <pc:docMk/>
      </pc:docMkLst>
      <pc:sldChg chg="modSp mod">
        <pc:chgData name="Elizabeth Ng" userId="4e86039f-67af-49d9-960c-86bb6452a8d2" providerId="ADAL" clId="{58F59CB2-41D3-49CB-8ADA-55122632D6D7}" dt="2026-05-18T09:45:57.847" v="15" actId="20577"/>
        <pc:sldMkLst>
          <pc:docMk/>
          <pc:sldMk cId="3346041922" sldId="258"/>
        </pc:sldMkLst>
        <pc:spChg chg="mod">
          <ac:chgData name="Elizabeth Ng" userId="4e86039f-67af-49d9-960c-86bb6452a8d2" providerId="ADAL" clId="{58F59CB2-41D3-49CB-8ADA-55122632D6D7}" dt="2026-05-18T09:45:57.847" v="15" actId="20577"/>
          <ac:spMkLst>
            <pc:docMk/>
            <pc:sldMk cId="3346041922" sldId="258"/>
            <ac:spMk id="8" creationId="{ECE9E88C-FE0B-1BBF-380C-224BBC6247B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0689412-ABE7-4F2E-98E6-02A37F26F387}" type="datetimeFigureOut">
              <a:rPr lang="en-GB" smtClean="0"/>
              <a:t>18/05/2026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17AE9-B680-4108-BB3C-58451C670685}" type="slidenum">
              <a:rPr lang="en-GB" smtClean="0"/>
              <a:t>‹#›</a:t>
            </a:fld>
            <a:endParaRPr lang="en-GB"/>
          </a:p>
        </p:txBody>
      </p:sp>
    </p:spTree>
    <p:extLst>
      <p:ext uri="{BB962C8B-B14F-4D97-AF65-F5344CB8AC3E}">
        <p14:creationId xmlns:p14="http://schemas.microsoft.com/office/powerpoint/2010/main" val="81874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89412-ABE7-4F2E-98E6-02A37F26F387}" type="datetimeFigureOut">
              <a:rPr lang="en-GB" smtClean="0"/>
              <a:t>18/05/2026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17AE9-B680-4108-BB3C-58451C670685}" type="slidenum">
              <a:rPr lang="en-GB" smtClean="0"/>
              <a:t>‹#›</a:t>
            </a:fld>
            <a:endParaRPr lang="en-GB"/>
          </a:p>
        </p:txBody>
      </p:sp>
    </p:spTree>
    <p:extLst>
      <p:ext uri="{BB962C8B-B14F-4D97-AF65-F5344CB8AC3E}">
        <p14:creationId xmlns:p14="http://schemas.microsoft.com/office/powerpoint/2010/main" val="250526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89412-ABE7-4F2E-98E6-02A37F26F387}" type="datetimeFigureOut">
              <a:rPr lang="en-GB" smtClean="0"/>
              <a:t>18/05/2026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17AE9-B680-4108-BB3C-58451C670685}" type="slidenum">
              <a:rPr lang="en-GB" smtClean="0"/>
              <a:t>‹#›</a:t>
            </a:fld>
            <a:endParaRPr lang="en-GB"/>
          </a:p>
        </p:txBody>
      </p:sp>
    </p:spTree>
    <p:extLst>
      <p:ext uri="{BB962C8B-B14F-4D97-AF65-F5344CB8AC3E}">
        <p14:creationId xmlns:p14="http://schemas.microsoft.com/office/powerpoint/2010/main" val="353233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89412-ABE7-4F2E-98E6-02A37F26F387}" type="datetimeFigureOut">
              <a:rPr lang="en-GB" smtClean="0"/>
              <a:t>18/05/2026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17AE9-B680-4108-BB3C-58451C670685}" type="slidenum">
              <a:rPr lang="en-GB" smtClean="0"/>
              <a:t>‹#›</a:t>
            </a:fld>
            <a:endParaRPr lang="en-GB"/>
          </a:p>
        </p:txBody>
      </p:sp>
    </p:spTree>
    <p:extLst>
      <p:ext uri="{BB962C8B-B14F-4D97-AF65-F5344CB8AC3E}">
        <p14:creationId xmlns:p14="http://schemas.microsoft.com/office/powerpoint/2010/main" val="231672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89412-ABE7-4F2E-98E6-02A37F26F387}" type="datetimeFigureOut">
              <a:rPr lang="en-GB" smtClean="0"/>
              <a:t>18/05/2026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17AE9-B680-4108-BB3C-58451C670685}" type="slidenum">
              <a:rPr lang="en-GB" smtClean="0"/>
              <a:t>‹#›</a:t>
            </a:fld>
            <a:endParaRPr lang="en-GB"/>
          </a:p>
        </p:txBody>
      </p:sp>
    </p:spTree>
    <p:extLst>
      <p:ext uri="{BB962C8B-B14F-4D97-AF65-F5344CB8AC3E}">
        <p14:creationId xmlns:p14="http://schemas.microsoft.com/office/powerpoint/2010/main" val="393562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689412-ABE7-4F2E-98E6-02A37F26F387}" type="datetimeFigureOut">
              <a:rPr lang="en-GB" smtClean="0"/>
              <a:t>18/05/2026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17AE9-B680-4108-BB3C-58451C670685}" type="slidenum">
              <a:rPr lang="en-GB" smtClean="0"/>
              <a:t>‹#›</a:t>
            </a:fld>
            <a:endParaRPr lang="en-GB"/>
          </a:p>
        </p:txBody>
      </p:sp>
    </p:spTree>
    <p:extLst>
      <p:ext uri="{BB962C8B-B14F-4D97-AF65-F5344CB8AC3E}">
        <p14:creationId xmlns:p14="http://schemas.microsoft.com/office/powerpoint/2010/main" val="81990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689412-ABE7-4F2E-98E6-02A37F26F387}" type="datetimeFigureOut">
              <a:rPr lang="en-GB" smtClean="0"/>
              <a:t>18/05/2026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417AE9-B680-4108-BB3C-58451C670685}" type="slidenum">
              <a:rPr lang="en-GB" smtClean="0"/>
              <a:t>‹#›</a:t>
            </a:fld>
            <a:endParaRPr lang="en-GB"/>
          </a:p>
        </p:txBody>
      </p:sp>
    </p:spTree>
    <p:extLst>
      <p:ext uri="{BB962C8B-B14F-4D97-AF65-F5344CB8AC3E}">
        <p14:creationId xmlns:p14="http://schemas.microsoft.com/office/powerpoint/2010/main" val="382081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689412-ABE7-4F2E-98E6-02A37F26F387}" type="datetimeFigureOut">
              <a:rPr lang="en-GB" smtClean="0"/>
              <a:t>18/05/2026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417AE9-B680-4108-BB3C-58451C670685}" type="slidenum">
              <a:rPr lang="en-GB" smtClean="0"/>
              <a:t>‹#›</a:t>
            </a:fld>
            <a:endParaRPr lang="en-GB"/>
          </a:p>
        </p:txBody>
      </p:sp>
    </p:spTree>
    <p:extLst>
      <p:ext uri="{BB962C8B-B14F-4D97-AF65-F5344CB8AC3E}">
        <p14:creationId xmlns:p14="http://schemas.microsoft.com/office/powerpoint/2010/main" val="373341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89412-ABE7-4F2E-98E6-02A37F26F387}" type="datetimeFigureOut">
              <a:rPr lang="en-GB" smtClean="0"/>
              <a:t>18/05/2026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417AE9-B680-4108-BB3C-58451C670685}" type="slidenum">
              <a:rPr lang="en-GB" smtClean="0"/>
              <a:t>‹#›</a:t>
            </a:fld>
            <a:endParaRPr lang="en-GB"/>
          </a:p>
        </p:txBody>
      </p:sp>
    </p:spTree>
    <p:extLst>
      <p:ext uri="{BB962C8B-B14F-4D97-AF65-F5344CB8AC3E}">
        <p14:creationId xmlns:p14="http://schemas.microsoft.com/office/powerpoint/2010/main" val="258806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689412-ABE7-4F2E-98E6-02A37F26F387}" type="datetimeFigureOut">
              <a:rPr lang="en-GB" smtClean="0"/>
              <a:t>18/05/2026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17AE9-B680-4108-BB3C-58451C670685}" type="slidenum">
              <a:rPr lang="en-GB" smtClean="0"/>
              <a:t>‹#›</a:t>
            </a:fld>
            <a:endParaRPr lang="en-GB"/>
          </a:p>
        </p:txBody>
      </p:sp>
    </p:spTree>
    <p:extLst>
      <p:ext uri="{BB962C8B-B14F-4D97-AF65-F5344CB8AC3E}">
        <p14:creationId xmlns:p14="http://schemas.microsoft.com/office/powerpoint/2010/main" val="315017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689412-ABE7-4F2E-98E6-02A37F26F387}" type="datetimeFigureOut">
              <a:rPr lang="en-GB" smtClean="0"/>
              <a:t>18/05/2026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17AE9-B680-4108-BB3C-58451C670685}" type="slidenum">
              <a:rPr lang="en-GB" smtClean="0"/>
              <a:t>‹#›</a:t>
            </a:fld>
            <a:endParaRPr lang="en-GB"/>
          </a:p>
        </p:txBody>
      </p:sp>
    </p:spTree>
    <p:extLst>
      <p:ext uri="{BB962C8B-B14F-4D97-AF65-F5344CB8AC3E}">
        <p14:creationId xmlns:p14="http://schemas.microsoft.com/office/powerpoint/2010/main" val="400899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E0689412-ABE7-4F2E-98E6-02A37F26F387}" type="datetimeFigureOut">
              <a:rPr lang="en-GB" smtClean="0"/>
              <a:t>18/05/2026</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0B417AE9-B680-4108-BB3C-58451C670685}" type="slidenum">
              <a:rPr lang="en-GB" smtClean="0"/>
              <a:t>‹#›</a:t>
            </a:fld>
            <a:endParaRPr lang="en-GB"/>
          </a:p>
        </p:txBody>
      </p:sp>
    </p:spTree>
    <p:extLst>
      <p:ext uri="{BB962C8B-B14F-4D97-AF65-F5344CB8AC3E}">
        <p14:creationId xmlns:p14="http://schemas.microsoft.com/office/powerpoint/2010/main" val="766833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py.processing.org/tutorials/color/?source=post_page---------------------------"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n Introduction to Arduino &amp; Addressable RGB LEDs – The N Scaler">
            <a:extLst>
              <a:ext uri="{FF2B5EF4-FFF2-40B4-BE49-F238E27FC236}">
                <a16:creationId xmlns:a16="http://schemas.microsoft.com/office/drawing/2014/main" id="{C5830BFF-520F-F604-A62C-0AF13B8BB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22680">
            <a:off x="3055782" y="1437938"/>
            <a:ext cx="1372943" cy="12432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FEBC339-125F-B538-8D0B-B49C6095D6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27" r="16254"/>
          <a:stretch>
            <a:fillRect/>
          </a:stretch>
        </p:blipFill>
        <p:spPr bwMode="auto">
          <a:xfrm>
            <a:off x="4502292" y="1295912"/>
            <a:ext cx="1925100" cy="2180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4A993BB-F7DC-9F42-0B7C-5279F26F3799}"/>
              </a:ext>
            </a:extLst>
          </p:cNvPr>
          <p:cNvPicPr>
            <a:picLocks noChangeAspect="1"/>
          </p:cNvPicPr>
          <p:nvPr/>
        </p:nvPicPr>
        <p:blipFill>
          <a:blip r:embed="rId4">
            <a:duotone>
              <a:schemeClr val="accent2">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rot="20008126">
            <a:off x="542790" y="4442928"/>
            <a:ext cx="5478539" cy="5037736"/>
          </a:xfrm>
          <a:prstGeom prst="rect">
            <a:avLst/>
          </a:prstGeom>
        </p:spPr>
      </p:pic>
      <p:sp>
        <p:nvSpPr>
          <p:cNvPr id="4" name="TextBox 3">
            <a:extLst>
              <a:ext uri="{FF2B5EF4-FFF2-40B4-BE49-F238E27FC236}">
                <a16:creationId xmlns:a16="http://schemas.microsoft.com/office/drawing/2014/main" id="{2B32323C-90E0-8602-27A0-782A654DC742}"/>
              </a:ext>
            </a:extLst>
          </p:cNvPr>
          <p:cNvSpPr txBox="1"/>
          <p:nvPr/>
        </p:nvSpPr>
        <p:spPr>
          <a:xfrm>
            <a:off x="423159" y="1429048"/>
            <a:ext cx="2465267" cy="1815882"/>
          </a:xfrm>
          <a:prstGeom prst="rect">
            <a:avLst/>
          </a:prstGeom>
          <a:noFill/>
        </p:spPr>
        <p:txBody>
          <a:bodyPr wrap="square" rtlCol="0">
            <a:spAutoFit/>
          </a:bodyPr>
          <a:lstStyle/>
          <a:p>
            <a:endParaRPr lang="en-GB" sz="1400" b="1" dirty="0"/>
          </a:p>
          <a:p>
            <a:pPr>
              <a:spcAft>
                <a:spcPts val="600"/>
              </a:spcAft>
            </a:pPr>
            <a:r>
              <a:rPr lang="en-GB" sz="1400" b="1" dirty="0"/>
              <a:t>Stage 1: </a:t>
            </a:r>
            <a:r>
              <a:rPr lang="en-GB" sz="1200" b="1" dirty="0"/>
              <a:t> </a:t>
            </a:r>
            <a:r>
              <a:rPr lang="en-GB" sz="1400" i="1" dirty="0">
                <a:solidFill>
                  <a:schemeClr val="accent6"/>
                </a:solidFill>
              </a:rPr>
              <a:t>In-school 1-hour workshop delivered by EESW. </a:t>
            </a:r>
          </a:p>
          <a:p>
            <a:pPr>
              <a:spcAft>
                <a:spcPts val="600"/>
              </a:spcAft>
            </a:pPr>
            <a:r>
              <a:rPr lang="en-GB" sz="1200" dirty="0"/>
              <a:t>An introduction to what an LED is and how it works followed by a hands-on additive colour mixing task.</a:t>
            </a:r>
          </a:p>
          <a:p>
            <a:endParaRPr lang="en-GB" sz="1200" dirty="0"/>
          </a:p>
        </p:txBody>
      </p:sp>
      <p:sp>
        <p:nvSpPr>
          <p:cNvPr id="5" name="TextBox 4">
            <a:extLst>
              <a:ext uri="{FF2B5EF4-FFF2-40B4-BE49-F238E27FC236}">
                <a16:creationId xmlns:a16="http://schemas.microsoft.com/office/drawing/2014/main" id="{34ADBDE4-BF24-0556-3EF9-FD8D530B103C}"/>
              </a:ext>
            </a:extLst>
          </p:cNvPr>
          <p:cNvSpPr txBox="1"/>
          <p:nvPr/>
        </p:nvSpPr>
        <p:spPr>
          <a:xfrm>
            <a:off x="423158" y="5585359"/>
            <a:ext cx="5939277" cy="1046440"/>
          </a:xfrm>
          <a:prstGeom prst="rect">
            <a:avLst/>
          </a:prstGeom>
          <a:noFill/>
        </p:spPr>
        <p:txBody>
          <a:bodyPr wrap="square" rtlCol="0">
            <a:spAutoFit/>
          </a:bodyPr>
          <a:lstStyle/>
          <a:p>
            <a:r>
              <a:rPr lang="en-GB" sz="1400" b="1" dirty="0"/>
              <a:t>Who is the programme aimed at?</a:t>
            </a:r>
          </a:p>
          <a:p>
            <a:endParaRPr lang="en-GB" sz="1200" b="1" dirty="0"/>
          </a:p>
          <a:p>
            <a:r>
              <a:rPr lang="en-GB" sz="1200" dirty="0"/>
              <a:t>This programme is designed for pupils in Key Stage 3, or those working towards Progression Step 4.  Each workshop can accommodate up to 30 pupils, but EESW can offer multiple sessions to allow a whole year group to take part.</a:t>
            </a:r>
          </a:p>
        </p:txBody>
      </p:sp>
      <p:sp>
        <p:nvSpPr>
          <p:cNvPr id="6" name="TextBox 5">
            <a:extLst>
              <a:ext uri="{FF2B5EF4-FFF2-40B4-BE49-F238E27FC236}">
                <a16:creationId xmlns:a16="http://schemas.microsoft.com/office/drawing/2014/main" id="{FB60428E-70E4-0FE9-814E-BE166D082E9C}"/>
              </a:ext>
            </a:extLst>
          </p:cNvPr>
          <p:cNvSpPr txBox="1"/>
          <p:nvPr/>
        </p:nvSpPr>
        <p:spPr>
          <a:xfrm>
            <a:off x="423157" y="6820740"/>
            <a:ext cx="5939277" cy="2708434"/>
          </a:xfrm>
          <a:prstGeom prst="rect">
            <a:avLst/>
          </a:prstGeom>
          <a:noFill/>
        </p:spPr>
        <p:txBody>
          <a:bodyPr wrap="square" rtlCol="0">
            <a:spAutoFit/>
          </a:bodyPr>
          <a:lstStyle/>
          <a:p>
            <a:r>
              <a:rPr lang="en-GB" sz="1400" b="1"/>
              <a:t>What does the school need to provide?</a:t>
            </a:r>
          </a:p>
          <a:p>
            <a:endParaRPr lang="en-GB" sz="1200" b="1"/>
          </a:p>
          <a:p>
            <a:r>
              <a:rPr lang="en-GB" sz="1200" b="1"/>
              <a:t>Stage 1: </a:t>
            </a:r>
            <a:r>
              <a:rPr lang="en-GB" sz="1200"/>
              <a:t>Facilitate the delivery of the in-school workshop.  All resources will be provided, and the session will be led by EESW team members.  A member of school staff must be present to supervise pupils in each workshop and is encouraged to engage with the session.  </a:t>
            </a:r>
          </a:p>
          <a:p>
            <a:endParaRPr lang="en-GB" sz="1200"/>
          </a:p>
          <a:p>
            <a:r>
              <a:rPr lang="en-GB" sz="1200" b="1"/>
              <a:t>Stage 2: </a:t>
            </a:r>
            <a:r>
              <a:rPr lang="en-GB" sz="1200"/>
              <a:t>Using EESW teacher guides, including video tutorials and handouts, teachers are required to deliver a follow up coding workshop.  Pupils will require a laptop or similar device to access makecode.microbit.org.  All resources are gifted to the school.</a:t>
            </a:r>
          </a:p>
          <a:p>
            <a:endParaRPr lang="en-GB" sz="1200" b="1"/>
          </a:p>
          <a:p>
            <a:r>
              <a:rPr lang="en-GB" sz="1200" b="1"/>
              <a:t>Feedback:  </a:t>
            </a:r>
            <a:r>
              <a:rPr lang="en-GB" sz="1200"/>
              <a:t>Teachers and pupils that engage with the programme will be asked to complete a short on-line feedback questionnaire used to evidence both participation, engagement and the impact of the programme to our funding partners.</a:t>
            </a:r>
          </a:p>
        </p:txBody>
      </p:sp>
      <p:sp>
        <p:nvSpPr>
          <p:cNvPr id="10" name="TextBox 9">
            <a:extLst>
              <a:ext uri="{FF2B5EF4-FFF2-40B4-BE49-F238E27FC236}">
                <a16:creationId xmlns:a16="http://schemas.microsoft.com/office/drawing/2014/main" id="{FD8CE521-1D17-7D89-B4A2-A6C5F7FFAED5}"/>
              </a:ext>
            </a:extLst>
          </p:cNvPr>
          <p:cNvSpPr txBox="1"/>
          <p:nvPr/>
        </p:nvSpPr>
        <p:spPr>
          <a:xfrm>
            <a:off x="423159" y="3244203"/>
            <a:ext cx="2722377" cy="1969770"/>
          </a:xfrm>
          <a:prstGeom prst="rect">
            <a:avLst/>
          </a:prstGeom>
          <a:noFill/>
        </p:spPr>
        <p:txBody>
          <a:bodyPr wrap="square">
            <a:spAutoFit/>
          </a:bodyPr>
          <a:lstStyle/>
          <a:p>
            <a:pPr>
              <a:spcAft>
                <a:spcPts val="600"/>
              </a:spcAft>
            </a:pPr>
            <a:r>
              <a:rPr lang="en-GB" sz="1400" b="1" dirty="0"/>
              <a:t>Stage 2: </a:t>
            </a:r>
            <a:r>
              <a:rPr lang="en-GB" sz="1400" i="1" dirty="0">
                <a:solidFill>
                  <a:schemeClr val="accent6"/>
                </a:solidFill>
              </a:rPr>
              <a:t>Fully resourced teacher led micro:bit coding task. </a:t>
            </a:r>
          </a:p>
          <a:p>
            <a:pPr>
              <a:spcAft>
                <a:spcPts val="600"/>
              </a:spcAft>
            </a:pPr>
            <a:r>
              <a:rPr lang="en-GB" sz="1200" dirty="0"/>
              <a:t>Pupils are tasked with controlling the red, green and blue channels to produce any colour of light.</a:t>
            </a:r>
          </a:p>
          <a:p>
            <a:pPr>
              <a:spcAft>
                <a:spcPts val="600"/>
              </a:spcAft>
            </a:pPr>
            <a:r>
              <a:rPr lang="en-GB" sz="1200" dirty="0"/>
              <a:t>Resources for this stage will remain with the school, allowing this task to repeated and embedded into the curriculum.</a:t>
            </a:r>
          </a:p>
        </p:txBody>
      </p:sp>
      <p:pic>
        <p:nvPicPr>
          <p:cNvPr id="12" name="Picture 11">
            <a:extLst>
              <a:ext uri="{FF2B5EF4-FFF2-40B4-BE49-F238E27FC236}">
                <a16:creationId xmlns:a16="http://schemas.microsoft.com/office/drawing/2014/main" id="{27DB6D10-B83A-ECE7-2905-FA4E94853D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274" y="315440"/>
            <a:ext cx="4135035" cy="960446"/>
          </a:xfrm>
          <a:prstGeom prst="rect">
            <a:avLst/>
          </a:prstGeom>
        </p:spPr>
      </p:pic>
      <p:pic>
        <p:nvPicPr>
          <p:cNvPr id="1026" name="Picture 2" descr="Sparking STEM Futures | UK Electronics Skills Foundation">
            <a:extLst>
              <a:ext uri="{FF2B5EF4-FFF2-40B4-BE49-F238E27FC236}">
                <a16:creationId xmlns:a16="http://schemas.microsoft.com/office/drawing/2014/main" id="{77DB10DF-14A5-0C10-44BD-E843332F62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054" y="194370"/>
            <a:ext cx="1707460" cy="9604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DEE6BB3-2EA0-200A-56FC-8AFC195F36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5121" y="349149"/>
            <a:ext cx="499730" cy="808973"/>
          </a:xfrm>
          <a:prstGeom prst="rect">
            <a:avLst/>
          </a:prstGeom>
        </p:spPr>
      </p:pic>
      <p:pic>
        <p:nvPicPr>
          <p:cNvPr id="1028" name="Picture 4" descr="large squeezy torch kit">
            <a:extLst>
              <a:ext uri="{FF2B5EF4-FFF2-40B4-BE49-F238E27FC236}">
                <a16:creationId xmlns:a16="http://schemas.microsoft.com/office/drawing/2014/main" id="{FF38E84A-9390-4CCD-FB4E-870778E17402}"/>
              </a:ext>
            </a:extLst>
          </p:cNvPr>
          <p:cNvPicPr>
            <a:picLocks noChangeAspect="1" noChangeArrowheads="1"/>
          </p:cNvPicPr>
          <p:nvPr/>
        </p:nvPicPr>
        <p:blipFill>
          <a:blip r:embed="rId8"/>
          <a:srcRect/>
          <a:stretch/>
        </p:blipFill>
        <p:spPr bwMode="auto">
          <a:xfrm>
            <a:off x="3170307" y="1836483"/>
            <a:ext cx="2021462" cy="20214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nk Makes RGB LED for micro:bit - RobotShop">
            <a:extLst>
              <a:ext uri="{FF2B5EF4-FFF2-40B4-BE49-F238E27FC236}">
                <a16:creationId xmlns:a16="http://schemas.microsoft.com/office/drawing/2014/main" id="{304ECE2A-AF23-213B-78D0-778510D7DE61}"/>
              </a:ext>
            </a:extLst>
          </p:cNvPr>
          <p:cNvPicPr>
            <a:picLocks noChangeAspect="1" noChangeArrowheads="1"/>
          </p:cNvPicPr>
          <p:nvPr/>
        </p:nvPicPr>
        <p:blipFill>
          <a:blip r:embed="rId9"/>
          <a:srcRect/>
          <a:stretch/>
        </p:blipFill>
        <p:spPr bwMode="auto">
          <a:xfrm rot="1231719">
            <a:off x="3304344" y="3200489"/>
            <a:ext cx="3505023" cy="35050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7DD1992-242D-3E6A-499D-DFCB02FC68AC}"/>
              </a:ext>
            </a:extLst>
          </p:cNvPr>
          <p:cNvPicPr>
            <a:picLocks noChangeAspect="1"/>
          </p:cNvPicPr>
          <p:nvPr/>
        </p:nvPicPr>
        <p:blipFill>
          <a:blip r:embed="rId10"/>
          <a:srcRect/>
          <a:stretch/>
        </p:blipFill>
        <p:spPr>
          <a:xfrm>
            <a:off x="4057702" y="5107570"/>
            <a:ext cx="1555657" cy="858678"/>
          </a:xfrm>
          <a:prstGeom prst="rect">
            <a:avLst/>
          </a:prstGeom>
        </p:spPr>
      </p:pic>
      <p:sp>
        <p:nvSpPr>
          <p:cNvPr id="19" name="TextBox 18">
            <a:extLst>
              <a:ext uri="{FF2B5EF4-FFF2-40B4-BE49-F238E27FC236}">
                <a16:creationId xmlns:a16="http://schemas.microsoft.com/office/drawing/2014/main" id="{77825F64-F936-8313-B4B8-F2220A235D9B}"/>
              </a:ext>
            </a:extLst>
          </p:cNvPr>
          <p:cNvSpPr txBox="1"/>
          <p:nvPr/>
        </p:nvSpPr>
        <p:spPr>
          <a:xfrm>
            <a:off x="430608" y="1182100"/>
            <a:ext cx="3579876" cy="369332"/>
          </a:xfrm>
          <a:prstGeom prst="rect">
            <a:avLst/>
          </a:prstGeom>
          <a:noFill/>
        </p:spPr>
        <p:txBody>
          <a:bodyPr wrap="square">
            <a:spAutoFit/>
          </a:bodyPr>
          <a:lstStyle/>
          <a:p>
            <a:r>
              <a:rPr lang="en-GB" sz="1800" b="1">
                <a:latin typeface="Celesti From" panose="02000600000000000000" pitchFamily="50" charset="0"/>
              </a:rPr>
              <a:t>Programme Outline</a:t>
            </a:r>
          </a:p>
        </p:txBody>
      </p:sp>
    </p:spTree>
    <p:extLst>
      <p:ext uri="{BB962C8B-B14F-4D97-AF65-F5344CB8AC3E}">
        <p14:creationId xmlns:p14="http://schemas.microsoft.com/office/powerpoint/2010/main" val="276780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B4A8F5-C98D-5CB8-0C47-F54373E55023}"/>
              </a:ext>
            </a:extLst>
          </p:cNvPr>
          <p:cNvPicPr>
            <a:picLocks noChangeAspect="1"/>
          </p:cNvPicPr>
          <p:nvPr/>
        </p:nvPicPr>
        <p:blipFill>
          <a:blip r:embed="rId2">
            <a:duotone>
              <a:schemeClr val="accent2">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rot="20008126">
            <a:off x="542790" y="3916031"/>
            <a:ext cx="5478539" cy="5037736"/>
          </a:xfrm>
          <a:prstGeom prst="rect">
            <a:avLst/>
          </a:prstGeom>
        </p:spPr>
      </p:pic>
      <p:sp>
        <p:nvSpPr>
          <p:cNvPr id="3" name="TextBox 2">
            <a:extLst>
              <a:ext uri="{FF2B5EF4-FFF2-40B4-BE49-F238E27FC236}">
                <a16:creationId xmlns:a16="http://schemas.microsoft.com/office/drawing/2014/main" id="{3DAC4767-1C86-19CB-294D-8BCAC04C149E}"/>
              </a:ext>
            </a:extLst>
          </p:cNvPr>
          <p:cNvSpPr txBox="1"/>
          <p:nvPr/>
        </p:nvSpPr>
        <p:spPr>
          <a:xfrm>
            <a:off x="603396" y="4069433"/>
            <a:ext cx="5651208" cy="5724644"/>
          </a:xfrm>
          <a:prstGeom prst="rect">
            <a:avLst/>
          </a:prstGeom>
          <a:noFill/>
        </p:spPr>
        <p:txBody>
          <a:bodyPr wrap="square" rtlCol="0">
            <a:spAutoFit/>
          </a:bodyPr>
          <a:lstStyle/>
          <a:p>
            <a:r>
              <a:rPr lang="en-GB" sz="1400" b="1"/>
              <a:t>Colour Coders and the Curriculum for Wales</a:t>
            </a:r>
          </a:p>
          <a:p>
            <a:endParaRPr lang="en-GB" sz="1200" b="1"/>
          </a:p>
          <a:p>
            <a:r>
              <a:rPr lang="en-GB" sz="1200" b="1"/>
              <a:t>Ambitious, capable learners</a:t>
            </a:r>
          </a:p>
          <a:p>
            <a:endParaRPr lang="en-GB" sz="1200" b="1"/>
          </a:p>
          <a:p>
            <a:r>
              <a:rPr lang="en-GB" sz="1200"/>
              <a:t>Pupils build understanding of circuits, LEDs, and colour mixing through hands-on tasks, then apply this knowledge in coding by adjusting RGB values. This develops problem-solving, logical thinking, and the ability to apply learning across science and technology.</a:t>
            </a:r>
          </a:p>
          <a:p>
            <a:br>
              <a:rPr lang="en-GB" sz="1200"/>
            </a:br>
            <a:r>
              <a:rPr lang="en-GB" sz="1200" b="1"/>
              <a:t>Enterprising, creative contributors</a:t>
            </a:r>
          </a:p>
          <a:p>
            <a:endParaRPr lang="en-GB" sz="1200" b="1"/>
          </a:p>
          <a:p>
            <a:r>
              <a:rPr lang="en-GB" sz="1200"/>
              <a:t>Learners experiment with combining colours and coding different effects, encouraging creativity, innovation, and resilience through testing and refining their ideas.</a:t>
            </a:r>
          </a:p>
          <a:p>
            <a:br>
              <a:rPr lang="en-GB" sz="1200"/>
            </a:br>
            <a:r>
              <a:rPr lang="en-GB" sz="1200" b="1"/>
              <a:t>Ethical, informed citizens</a:t>
            </a:r>
          </a:p>
          <a:p>
            <a:endParaRPr lang="en-GB" sz="1200" b="1"/>
          </a:p>
          <a:p>
            <a:r>
              <a:rPr lang="en-GB" sz="1200"/>
              <a:t>By exploring how LED screens work, pupils gain awareness of everyday digital technologies and their wider role, including energy efficiency and responsible use.</a:t>
            </a:r>
          </a:p>
          <a:p>
            <a:br>
              <a:rPr lang="en-GB" sz="1200"/>
            </a:br>
            <a:r>
              <a:rPr lang="en-GB" sz="1200" b="1"/>
              <a:t>Healthy, confident individuals</a:t>
            </a:r>
          </a:p>
          <a:p>
            <a:endParaRPr lang="en-GB" sz="1200" b="1"/>
          </a:p>
          <a:p>
            <a:r>
              <a:rPr lang="en-GB" sz="1200"/>
              <a:t>Practical success in lighting LEDs and coding builds confidence. Collaborative activities support communication, teamwork, and a positive learning experience.</a:t>
            </a:r>
          </a:p>
          <a:p>
            <a:br>
              <a:rPr lang="en-GB" sz="1200"/>
            </a:br>
            <a:r>
              <a:rPr lang="en-GB" sz="1200" b="1"/>
              <a:t>Overall impact</a:t>
            </a:r>
          </a:p>
          <a:p>
            <a:endParaRPr lang="en-GB" sz="1200" b="1"/>
          </a:p>
          <a:p>
            <a:r>
              <a:rPr lang="en-GB" sz="1200"/>
              <a:t>Colour Coders links practical science with coding to show how real-world technologies work, supporting all four purposes of the Curriculum for Wales.</a:t>
            </a:r>
          </a:p>
          <a:p>
            <a:endParaRPr lang="en-GB"/>
          </a:p>
        </p:txBody>
      </p:sp>
      <p:sp>
        <p:nvSpPr>
          <p:cNvPr id="5" name="TextBox 4">
            <a:extLst>
              <a:ext uri="{FF2B5EF4-FFF2-40B4-BE49-F238E27FC236}">
                <a16:creationId xmlns:a16="http://schemas.microsoft.com/office/drawing/2014/main" id="{3055E04E-18AF-7EF2-07AC-19731F65FC54}"/>
              </a:ext>
            </a:extLst>
          </p:cNvPr>
          <p:cNvSpPr txBox="1"/>
          <p:nvPr/>
        </p:nvSpPr>
        <p:spPr>
          <a:xfrm>
            <a:off x="603396" y="910233"/>
            <a:ext cx="4188060" cy="2154436"/>
          </a:xfrm>
          <a:prstGeom prst="rect">
            <a:avLst/>
          </a:prstGeom>
          <a:noFill/>
        </p:spPr>
        <p:txBody>
          <a:bodyPr wrap="square" rtlCol="0">
            <a:spAutoFit/>
          </a:bodyPr>
          <a:lstStyle/>
          <a:p>
            <a:r>
              <a:rPr lang="en-GB" sz="1400" b="1"/>
              <a:t>Costs and Availability</a:t>
            </a:r>
          </a:p>
          <a:p>
            <a:endParaRPr lang="en-GB" sz="1200"/>
          </a:p>
          <a:p>
            <a:r>
              <a:rPr lang="en-GB" sz="1200"/>
              <a:t>The workshop and resource kits are provided </a:t>
            </a:r>
            <a:r>
              <a:rPr lang="en-GB" sz="1200" b="1"/>
              <a:t>free of charge </a:t>
            </a:r>
            <a:r>
              <a:rPr lang="en-GB" sz="1200"/>
              <a:t>thanks to funding from </a:t>
            </a:r>
            <a:r>
              <a:rPr lang="en-GB" sz="1200" b="1" i="1" err="1">
                <a:solidFill>
                  <a:srgbClr val="5F4C7B"/>
                </a:solidFill>
              </a:rPr>
              <a:t>CSconnected</a:t>
            </a:r>
            <a:r>
              <a:rPr lang="en-GB" sz="1200" b="1" i="1">
                <a:solidFill>
                  <a:srgbClr val="5F4C7B"/>
                </a:solidFill>
              </a:rPr>
              <a:t> Sparking STEM Futures Programme </a:t>
            </a:r>
            <a:r>
              <a:rPr lang="en-GB" sz="1200"/>
              <a:t>within the Cardiff Capital Region.</a:t>
            </a:r>
          </a:p>
          <a:p>
            <a:endParaRPr lang="en-GB" sz="1200"/>
          </a:p>
          <a:p>
            <a:endParaRPr lang="en-GB" sz="1200"/>
          </a:p>
          <a:p>
            <a:endParaRPr lang="en-GB" sz="1200"/>
          </a:p>
          <a:p>
            <a:endParaRPr lang="en-GB" sz="1200"/>
          </a:p>
          <a:p>
            <a:endParaRPr lang="en-GB" sz="1200"/>
          </a:p>
          <a:p>
            <a:endParaRPr lang="en-GB" sz="1200"/>
          </a:p>
        </p:txBody>
      </p:sp>
      <p:pic>
        <p:nvPicPr>
          <p:cNvPr id="3074" name="Picture 2" descr="Sparking STEM Futures | UK Electronics Skills Foundation">
            <a:extLst>
              <a:ext uri="{FF2B5EF4-FFF2-40B4-BE49-F238E27FC236}">
                <a16:creationId xmlns:a16="http://schemas.microsoft.com/office/drawing/2014/main" id="{D213CBB2-C5FD-541B-6D52-E49F96C92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268" y="981637"/>
            <a:ext cx="1764792" cy="9926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CE9E88C-FE0B-1BBF-380C-224BBC6247BA}"/>
              </a:ext>
            </a:extLst>
          </p:cNvPr>
          <p:cNvSpPr txBox="1"/>
          <p:nvPr/>
        </p:nvSpPr>
        <p:spPr>
          <a:xfrm>
            <a:off x="603396" y="2036664"/>
            <a:ext cx="5651208" cy="1015663"/>
          </a:xfrm>
          <a:prstGeom prst="rect">
            <a:avLst/>
          </a:prstGeom>
          <a:noFill/>
        </p:spPr>
        <p:txBody>
          <a:bodyPr wrap="square">
            <a:spAutoFit/>
          </a:bodyPr>
          <a:lstStyle/>
          <a:p>
            <a:r>
              <a:rPr lang="en-GB" sz="1200" dirty="0"/>
              <a:t>The programme is available </a:t>
            </a:r>
            <a:r>
              <a:rPr lang="en-GB" sz="1200" b="1" dirty="0"/>
              <a:t>between May 2025 </a:t>
            </a:r>
            <a:r>
              <a:rPr lang="en-GB" sz="1200" dirty="0"/>
              <a:t>and </a:t>
            </a:r>
            <a:r>
              <a:rPr lang="en-GB" sz="1200" b="1" dirty="0"/>
              <a:t>November 2026</a:t>
            </a:r>
            <a:r>
              <a:rPr lang="en-GB" sz="1200" dirty="0"/>
              <a:t>.  The teacher-led activities should be scheduled as soon as possible after the EESW led workshop.  To qualify for full funding, feedback surveys must be completed within 30 days of the Stage 1 workshops.</a:t>
            </a:r>
          </a:p>
          <a:p>
            <a:endParaRPr lang="en-GB" sz="1200" dirty="0"/>
          </a:p>
        </p:txBody>
      </p:sp>
      <p:pic>
        <p:nvPicPr>
          <p:cNvPr id="3076" name="Picture 4" descr="Cardiff-Capital-Region-City-Deal-1024px - Beyond Conference">
            <a:extLst>
              <a:ext uri="{FF2B5EF4-FFF2-40B4-BE49-F238E27FC236}">
                <a16:creationId xmlns:a16="http://schemas.microsoft.com/office/drawing/2014/main" id="{A391051F-5B98-B523-E89D-2ADF70B3E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405" y="3008563"/>
            <a:ext cx="1842517" cy="6436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E3E183A-0EEC-F939-F705-0F9A10E15180}"/>
              </a:ext>
            </a:extLst>
          </p:cNvPr>
          <p:cNvSpPr txBox="1"/>
          <p:nvPr/>
        </p:nvSpPr>
        <p:spPr>
          <a:xfrm>
            <a:off x="603396" y="2913827"/>
            <a:ext cx="4517136" cy="1015663"/>
          </a:xfrm>
          <a:prstGeom prst="rect">
            <a:avLst/>
          </a:prstGeom>
          <a:noFill/>
        </p:spPr>
        <p:txBody>
          <a:bodyPr wrap="square">
            <a:spAutoFit/>
          </a:bodyPr>
          <a:lstStyle/>
          <a:p>
            <a:r>
              <a:rPr lang="en-GB" sz="1200"/>
              <a:t>We can deliver multiple workshops, each for up to 30 pupils, allowing us to engage with a whole year group.  Funding is limited and allocated on a first-come-first-served basis across each of the local authority areas which make up the Cardiff Capital Region.</a:t>
            </a:r>
          </a:p>
        </p:txBody>
      </p:sp>
      <p:pic>
        <p:nvPicPr>
          <p:cNvPr id="2" name="Picture 1">
            <a:extLst>
              <a:ext uri="{FF2B5EF4-FFF2-40B4-BE49-F238E27FC236}">
                <a16:creationId xmlns:a16="http://schemas.microsoft.com/office/drawing/2014/main" id="{E352B753-07AC-684F-B2E8-86EB4A2D4A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4918" y="91440"/>
            <a:ext cx="1923082" cy="1042458"/>
          </a:xfrm>
          <a:prstGeom prst="rect">
            <a:avLst/>
          </a:prstGeom>
        </p:spPr>
      </p:pic>
    </p:spTree>
    <p:extLst>
      <p:ext uri="{BB962C8B-B14F-4D97-AF65-F5344CB8AC3E}">
        <p14:creationId xmlns:p14="http://schemas.microsoft.com/office/powerpoint/2010/main" val="334604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47F7D8-A98C-63BF-E724-991939F892B1}"/>
              </a:ext>
            </a:extLst>
          </p:cNvPr>
          <p:cNvSpPr txBox="1"/>
          <p:nvPr/>
        </p:nvSpPr>
        <p:spPr>
          <a:xfrm>
            <a:off x="435933" y="663262"/>
            <a:ext cx="5986131" cy="7509748"/>
          </a:xfrm>
          <a:prstGeom prst="rect">
            <a:avLst/>
          </a:prstGeom>
          <a:noFill/>
        </p:spPr>
        <p:txBody>
          <a:bodyPr wrap="square" rtlCol="0">
            <a:spAutoFit/>
          </a:bodyPr>
          <a:lstStyle/>
          <a:p>
            <a:r>
              <a:rPr lang="en-GB" sz="1400" b="1"/>
              <a:t>Alignment with Progression Steps 3 - 4</a:t>
            </a:r>
          </a:p>
          <a:p>
            <a:endParaRPr lang="en-GB" sz="1200" b="1"/>
          </a:p>
          <a:p>
            <a:r>
              <a:rPr lang="en-GB" sz="1200" b="1"/>
              <a:t>Designing thinking (Computing &amp; digital competence)</a:t>
            </a:r>
          </a:p>
          <a:p>
            <a:endParaRPr lang="en-GB" sz="1200" b="1"/>
          </a:p>
          <a:p>
            <a:r>
              <a:rPr lang="en-GB" sz="1200" i="1"/>
              <a:t>Learners progress from: </a:t>
            </a:r>
            <a:r>
              <a:rPr lang="en-GB" sz="1200"/>
              <a:t>Controlling LEDs using simple code and experimenting with RGB values (PS3)</a:t>
            </a:r>
            <a:br>
              <a:rPr lang="en-GB" sz="1200"/>
            </a:br>
            <a:r>
              <a:rPr lang="en-GB" sz="1200" i="1"/>
              <a:t>to:</a:t>
            </a:r>
            <a:r>
              <a:rPr lang="en-GB" sz="1200"/>
              <a:t> Developing structured, efficient programs using variables, loops, and refinement (PS4) </a:t>
            </a:r>
          </a:p>
          <a:p>
            <a:r>
              <a:rPr lang="en-GB" sz="1200" b="1"/>
              <a:t>Overall: </a:t>
            </a:r>
            <a:r>
              <a:rPr lang="en-GB" sz="1200"/>
              <a:t>Builds computational thinking from basic control to designing and optimising digital systems</a:t>
            </a:r>
          </a:p>
          <a:p>
            <a:br>
              <a:rPr lang="en-GB" sz="1200"/>
            </a:br>
            <a:br>
              <a:rPr lang="en-GB" sz="1200"/>
            </a:br>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br>
              <a:rPr lang="en-GB" sz="1200"/>
            </a:br>
            <a:r>
              <a:rPr lang="en-GB" sz="1200" b="1"/>
              <a:t>Design and engineering</a:t>
            </a:r>
          </a:p>
          <a:p>
            <a:endParaRPr lang="en-GB" sz="1200" b="1"/>
          </a:p>
          <a:p>
            <a:r>
              <a:rPr lang="en-GB" sz="1200" i="1"/>
              <a:t>Learners progress from: </a:t>
            </a:r>
            <a:r>
              <a:rPr lang="en-GB" sz="1200"/>
              <a:t>Making and testing simple LED systems (PS3)</a:t>
            </a:r>
            <a:br>
              <a:rPr lang="en-GB" sz="1200"/>
            </a:br>
            <a:r>
              <a:rPr lang="en-GB" sz="1200" i="1"/>
              <a:t>to:</a:t>
            </a:r>
            <a:r>
              <a:rPr lang="en-GB" sz="1200"/>
              <a:t> Refining, evaluating, and justifying designs with consideration of constraints (PS4) </a:t>
            </a:r>
          </a:p>
          <a:p>
            <a:r>
              <a:rPr lang="en-GB" sz="1200" b="1"/>
              <a:t>Overall: </a:t>
            </a:r>
            <a:r>
              <a:rPr lang="en-GB" sz="1200"/>
              <a:t>Evolves from creating to evaluating and improving solutions</a:t>
            </a:r>
          </a:p>
          <a:p>
            <a:br>
              <a:rPr lang="en-GB" sz="1200"/>
            </a:br>
            <a:r>
              <a:rPr lang="en-GB" sz="1200" b="1"/>
              <a:t>Science and technology in society</a:t>
            </a:r>
          </a:p>
          <a:p>
            <a:endParaRPr lang="en-GB" sz="1200" b="1"/>
          </a:p>
          <a:p>
            <a:r>
              <a:rPr lang="en-GB" sz="1200" i="1"/>
              <a:t>Learners progress from: </a:t>
            </a:r>
            <a:r>
              <a:rPr lang="en-GB" sz="1200"/>
              <a:t>Recognising how LED screens work in everyday devices (PS3)</a:t>
            </a:r>
            <a:br>
              <a:rPr lang="en-GB" sz="1200"/>
            </a:br>
            <a:r>
              <a:rPr lang="en-GB" sz="1200" i="1"/>
              <a:t>to: </a:t>
            </a:r>
            <a:r>
              <a:rPr lang="en-GB" sz="1200"/>
              <a:t>Analysing their applications, efficiency, and impact (PS4) </a:t>
            </a:r>
          </a:p>
          <a:p>
            <a:r>
              <a:rPr lang="en-GB" sz="1200" b="1"/>
              <a:t>Overall: </a:t>
            </a:r>
            <a:r>
              <a:rPr lang="en-GB" sz="1200"/>
              <a:t>Builds from awareness to informed, critical understanding</a:t>
            </a:r>
            <a:endParaRPr lang="en-GB"/>
          </a:p>
        </p:txBody>
      </p:sp>
      <p:pic>
        <p:nvPicPr>
          <p:cNvPr id="3" name="Picture 2">
            <a:extLst>
              <a:ext uri="{FF2B5EF4-FFF2-40B4-BE49-F238E27FC236}">
                <a16:creationId xmlns:a16="http://schemas.microsoft.com/office/drawing/2014/main" id="{8171ABD1-079C-3DEA-C2D5-6B857182B666}"/>
              </a:ext>
            </a:extLst>
          </p:cNvPr>
          <p:cNvPicPr>
            <a:picLocks noChangeAspect="1"/>
          </p:cNvPicPr>
          <p:nvPr/>
        </p:nvPicPr>
        <p:blipFill>
          <a:blip r:embed="rId2">
            <a:duotone>
              <a:schemeClr val="accent2">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rot="20008126">
            <a:off x="689729" y="4643567"/>
            <a:ext cx="5478539" cy="5037736"/>
          </a:xfrm>
          <a:prstGeom prst="rect">
            <a:avLst/>
          </a:prstGeom>
        </p:spPr>
      </p:pic>
      <p:pic>
        <p:nvPicPr>
          <p:cNvPr id="5" name="Picture 4">
            <a:extLst>
              <a:ext uri="{FF2B5EF4-FFF2-40B4-BE49-F238E27FC236}">
                <a16:creationId xmlns:a16="http://schemas.microsoft.com/office/drawing/2014/main" id="{52085A38-C3AC-ADA9-595C-B154FBD20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918" y="91440"/>
            <a:ext cx="1923082" cy="1042458"/>
          </a:xfrm>
          <a:prstGeom prst="rect">
            <a:avLst/>
          </a:prstGeom>
        </p:spPr>
      </p:pic>
      <p:pic>
        <p:nvPicPr>
          <p:cNvPr id="6" name="Picture 5">
            <a:extLst>
              <a:ext uri="{FF2B5EF4-FFF2-40B4-BE49-F238E27FC236}">
                <a16:creationId xmlns:a16="http://schemas.microsoft.com/office/drawing/2014/main" id="{F331DCF5-745E-E793-A7EE-DB642D4A3FF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6887" r="26369"/>
          <a:stretch>
            <a:fillRect/>
          </a:stretch>
        </p:blipFill>
        <p:spPr>
          <a:xfrm>
            <a:off x="4602790" y="4496869"/>
            <a:ext cx="2085391" cy="1708443"/>
          </a:xfrm>
          <a:prstGeom prst="rect">
            <a:avLst/>
          </a:prstGeom>
        </p:spPr>
      </p:pic>
      <p:sp>
        <p:nvSpPr>
          <p:cNvPr id="8" name="TextBox 7">
            <a:extLst>
              <a:ext uri="{FF2B5EF4-FFF2-40B4-BE49-F238E27FC236}">
                <a16:creationId xmlns:a16="http://schemas.microsoft.com/office/drawing/2014/main" id="{047453B1-D5BA-760C-0C51-14EE860C7728}"/>
              </a:ext>
            </a:extLst>
          </p:cNvPr>
          <p:cNvSpPr txBox="1"/>
          <p:nvPr/>
        </p:nvSpPr>
        <p:spPr>
          <a:xfrm>
            <a:off x="435933" y="2739063"/>
            <a:ext cx="4453128" cy="3231654"/>
          </a:xfrm>
          <a:prstGeom prst="rect">
            <a:avLst/>
          </a:prstGeom>
          <a:noFill/>
        </p:spPr>
        <p:txBody>
          <a:bodyPr wrap="square">
            <a:spAutoFit/>
          </a:bodyPr>
          <a:lstStyle/>
          <a:p>
            <a:r>
              <a:rPr lang="en-GB" sz="1200" b="1"/>
              <a:t>Electricity and energy systems</a:t>
            </a:r>
          </a:p>
          <a:p>
            <a:endParaRPr lang="en-GB" sz="1200" b="1"/>
          </a:p>
          <a:p>
            <a:r>
              <a:rPr lang="en-GB" sz="1200" i="1"/>
              <a:t>Learners progress from: </a:t>
            </a:r>
            <a:r>
              <a:rPr lang="en-GB" sz="1200"/>
              <a:t>Building simple circuits and observing how LEDs light (PS3)</a:t>
            </a:r>
            <a:br>
              <a:rPr lang="en-GB" sz="1200"/>
            </a:br>
            <a:r>
              <a:rPr lang="en-GB" sz="1200" i="1"/>
              <a:t>to:</a:t>
            </a:r>
            <a:r>
              <a:rPr lang="en-GB" sz="1200"/>
              <a:t> Explaining and predicting circuit behaviour, including current, voltage, and brightness control (PS4) </a:t>
            </a:r>
          </a:p>
          <a:p>
            <a:r>
              <a:rPr lang="en-GB" sz="1200" b="1"/>
              <a:t>Overall: </a:t>
            </a:r>
            <a:r>
              <a:rPr lang="en-GB" sz="1200"/>
              <a:t>Moves from hands-on exploration to secure conceptual understanding</a:t>
            </a:r>
          </a:p>
          <a:p>
            <a:endParaRPr lang="en-GB" sz="1200"/>
          </a:p>
          <a:p>
            <a:r>
              <a:rPr lang="en-GB" sz="1200" b="1"/>
              <a:t>Light and colour</a:t>
            </a:r>
          </a:p>
          <a:p>
            <a:endParaRPr lang="en-GB" sz="1200" b="1"/>
          </a:p>
          <a:p>
            <a:r>
              <a:rPr lang="en-GB" sz="1200" i="1"/>
              <a:t>Learners progress from: </a:t>
            </a:r>
            <a:r>
              <a:rPr lang="en-GB" sz="1200"/>
              <a:t>Exploring additive colour mixing using red, green, and blue LEDs (PS3)</a:t>
            </a:r>
            <a:br>
              <a:rPr lang="en-GB" sz="1200"/>
            </a:br>
            <a:r>
              <a:rPr lang="en-GB" sz="1200" i="1"/>
              <a:t>to:</a:t>
            </a:r>
            <a:r>
              <a:rPr lang="en-GB" sz="1200"/>
              <a:t> Controlling light intensity precisely and explaining how digital displays create colour (PS4) </a:t>
            </a:r>
          </a:p>
          <a:p>
            <a:r>
              <a:rPr lang="en-GB" sz="1200" i="1"/>
              <a:t>Overall: </a:t>
            </a:r>
            <a:r>
              <a:rPr lang="en-GB" sz="1200"/>
              <a:t>Develops from observation to accurate control and explanation</a:t>
            </a:r>
            <a:endParaRPr lang="en-GB" sz="1600"/>
          </a:p>
        </p:txBody>
      </p:sp>
      <p:pic>
        <p:nvPicPr>
          <p:cNvPr id="2052" name="Picture 4" descr="Light Emitting Diodes">
            <a:extLst>
              <a:ext uri="{FF2B5EF4-FFF2-40B4-BE49-F238E27FC236}">
                <a16:creationId xmlns:a16="http://schemas.microsoft.com/office/drawing/2014/main" id="{D38EEED7-1998-609A-626F-143F2B61F0A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6213" y="2774791"/>
            <a:ext cx="1818699" cy="131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944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896F7266366245A262C95174820348" ma:contentTypeVersion="19" ma:contentTypeDescription="Create a new document." ma:contentTypeScope="" ma:versionID="5c924e0550982618e7af09723271bbe7">
  <xsd:schema xmlns:xsd="http://www.w3.org/2001/XMLSchema" xmlns:xs="http://www.w3.org/2001/XMLSchema" xmlns:p="http://schemas.microsoft.com/office/2006/metadata/properties" xmlns:ns2="78365ea1-1c07-4b2e-b3fc-c85cac23542e" xmlns:ns3="3187a98f-1c5a-4572-b201-ba6b6ea32868" targetNamespace="http://schemas.microsoft.com/office/2006/metadata/properties" ma:root="true" ma:fieldsID="143036399ccc0fc6cf41ea92ece16820" ns2:_="" ns3:_="">
    <xsd:import namespace="78365ea1-1c07-4b2e-b3fc-c85cac23542e"/>
    <xsd:import namespace="3187a98f-1c5a-4572-b201-ba6b6ea328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365ea1-1c07-4b2e-b3fc-c85cac2354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4b954fb-49d9-4fc9-9b82-439eb38ea6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87a98f-1c5a-4572-b201-ba6b6ea3286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fd6365-a781-4227-986d-59d854e68737}" ma:internalName="TaxCatchAll" ma:showField="CatchAllData" ma:web="3187a98f-1c5a-4572-b201-ba6b6ea328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8365ea1-1c07-4b2e-b3fc-c85cac23542e">
      <Terms xmlns="http://schemas.microsoft.com/office/infopath/2007/PartnerControls"/>
    </lcf76f155ced4ddcb4097134ff3c332f>
    <TaxCatchAll xmlns="3187a98f-1c5a-4572-b201-ba6b6ea32868" xsi:nil="true"/>
  </documentManagement>
</p:properties>
</file>

<file path=customXml/itemProps1.xml><?xml version="1.0" encoding="utf-8"?>
<ds:datastoreItem xmlns:ds="http://schemas.openxmlformats.org/officeDocument/2006/customXml" ds:itemID="{3B0B2E3C-F7CD-46F6-B30E-E5F25B608FEE}">
  <ds:schemaRefs>
    <ds:schemaRef ds:uri="3187a98f-1c5a-4572-b201-ba6b6ea32868"/>
    <ds:schemaRef ds:uri="78365ea1-1c07-4b2e-b3fc-c85cac2354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20CD46-1754-4179-AB78-0AD7A2AAF47B}">
  <ds:schemaRefs>
    <ds:schemaRef ds:uri="http://schemas.microsoft.com/sharepoint/v3/contenttype/forms"/>
  </ds:schemaRefs>
</ds:datastoreItem>
</file>

<file path=customXml/itemProps3.xml><?xml version="1.0" encoding="utf-8"?>
<ds:datastoreItem xmlns:ds="http://schemas.openxmlformats.org/officeDocument/2006/customXml" ds:itemID="{51D077EE-5B3B-4857-802B-0745E1706351}">
  <ds:schemaRefs>
    <ds:schemaRef ds:uri="3187a98f-1c5a-4572-b201-ba6b6ea32868"/>
    <ds:schemaRef ds:uri="78365ea1-1c07-4b2e-b3fc-c85cac23542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827</Words>
  <Application>Microsoft Office PowerPoint</Application>
  <PresentationFormat>A4 Paper (210x297 mm)</PresentationFormat>
  <Paragraphs>82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Celesti From</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Ng</dc:creator>
  <cp:lastModifiedBy>Elizabeth Ng</cp:lastModifiedBy>
  <cp:revision>1</cp:revision>
  <cp:lastPrinted>2026-04-08T10:20:15Z</cp:lastPrinted>
  <dcterms:created xsi:type="dcterms:W3CDTF">2026-03-23T12:54:22Z</dcterms:created>
  <dcterms:modified xsi:type="dcterms:W3CDTF">2026-05-18T09:46:03Z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0x01010002896F7266366245A262C95174820348</vt:lpwstr>
  </property>
  <property fmtid="{D5CDD505-2E9C-101B-9397-08002B2CF9AE}" pid="3" name="MediaServiceImageTags">
    <vt:lpwstr/>
  </property>
</Properties>
</file>