
<file path=[Content_Types].xml><?xml version="1.0" encoding="utf-8"?>
<Types xmlns="http://schemas.openxmlformats.org/package/2006/content-types">
  <Default Extension="jpeg" ContentType="image/jpeg"/>
  <Default Extension="jpg" ContentType="image/pn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5" r:id="rId9"/>
    <p:sldId id="260" r:id="rId10"/>
    <p:sldId id="264" r:id="rId11"/>
    <p:sldId id="263" r:id="rId12"/>
    <p:sldId id="261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79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09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0E82-5CC9-4B70-B6CA-D9F3B66B8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CC867-ED5C-401E-84E1-4C6645EA9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01374-F0E6-4832-9532-8AE0C155E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B9F4B-BE1B-4607-A8DF-AA73ABDF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88786-863F-4A9E-8BDC-2CD63108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6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82D2-F956-4A70-84B4-FD84F603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48C456-68D8-4467-A2E0-97EE27100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0BFFC-57E6-44D9-BD61-BB4AA699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A177E-1139-4AF9-A6C5-0EA72B3E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2027A-1E87-4462-97C4-2134771B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02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5FBB90-D7C3-45AE-A8DC-A205336FB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85088-D100-43EF-8F6E-E42749BEA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7DD70-9967-4532-BFF5-62341C6D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483CC-55C6-4D21-9F17-2950D34DA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1451-7845-411A-9F16-658FFE925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5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FD8F7-24A5-4CAE-8E12-13EB2440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2D05E-438F-4C50-8EDE-4E2610DC2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1D164-76AD-47B2-93BD-22B489A3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74851-2EE7-420C-ADA6-474A0B06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20BC6-735A-4D45-8B10-E0627FD5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8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D142F-D56F-4E2C-96C2-23E8978B6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FBF79-81D2-4FAA-9FAD-646422ED1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06B9-2AE5-448C-943B-506B443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A63EF-788C-451F-9F9D-FB40EA64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6CA33-B4CF-4BFA-982A-383BAF39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73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98F6-43F9-4923-AEC5-09880D75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E83F0-5920-410F-9013-C3A0070F5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C041B8-3C28-4245-8617-C84E12194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C29DB-4257-4FFF-9ED1-6C000CB0D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12094-44AA-4FFB-B0AF-F1AB951B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B6C16-5479-48C9-9ED0-9371BC47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89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FFE8-6155-4C0A-A0F6-B37E5F9C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A6DB5-208B-4710-99C5-7D9196841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8F98C-A200-4F6D-84F8-87486B20E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1DAE26-5BA8-4DCD-A0B7-36184D1A8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DEF2C-F8A5-4A6C-BB4D-A1707E52B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C4719C-DDC8-454E-888A-812D1EE5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9E39A-A91B-422D-BE03-D24FF7A86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DD1414-2A20-4FD8-A95E-27ECE07C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1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BF153-7D7D-4997-8C94-832EDEA1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8C727F-B881-4ABD-920B-3A0342ECF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D8442-F3C2-41B3-8DB3-FB72A8F3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7AE8E-532D-461D-8D86-46A49AFD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2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C7585B-C8B1-4F73-B298-2A3765C8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9BD9AF-449F-499A-8503-0945E3E4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FE355-4A44-4A67-AF20-987BAD69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813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E0F9-0F04-488C-A18E-203BB98D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883BD-DAD7-417B-8DAD-3498BA85D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17550-9AD6-4AF1-86BD-7DA0C9F18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84BA9-AA67-4B3B-A61D-DDC4AF3C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5B5EF-CDE1-4DB7-975C-CF1E03DF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A6FA2-0910-4F2F-B64C-CE552F25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66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D2599-F1E7-40B0-BC39-CA1CEDAD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BCB80-C2A5-4F6A-89CB-C5589391F4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2112A-17DA-4648-86B2-9207D69A0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FF776-9176-41E9-AF1D-10A37BA6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ABF-C225-4D7C-97AE-CAFF9895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43183-7583-4995-8A40-93107304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79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A3699-0AEF-4918-A293-42692315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42047-5263-448E-8651-57AE723C8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9BFE2-EB33-430D-9B3A-AC596373F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76175-AD46-4093-A1A6-8A6B0FE6FD1E}" type="datetimeFigureOut">
              <a:rPr lang="en-GB" smtClean="0"/>
              <a:t>11/12/2020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C0C95-AD89-4FF4-87CF-EEF4DCF69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EDBF8-F6A0-4009-897B-9A8F1D3C5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2876B-9CC3-46DC-888C-3B9C90A4C5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00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5C2B-0C8F-42BA-BE2C-9BED669D0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Kristen ITC" panose="03050502040202030202" pitchFamily="66" charset="0"/>
              </a:rPr>
              <a:t>Small Planes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01599-B36A-4FC8-9141-152FFAAAC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5972"/>
            <a:ext cx="9144000" cy="206849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  <a:latin typeface="Abadi" panose="020B0604020104020204" pitchFamily="34" charset="0"/>
              </a:rPr>
              <a:t>Learn about how planes fly, prove a theory, create your own Small Planes and use them to collect data, estimate, calculate and record your own results…</a:t>
            </a:r>
          </a:p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See how far </a:t>
            </a:r>
            <a:r>
              <a:rPr lang="en-GB" b="1" u="sng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your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 Small Plane can fly…!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A6030E3-F16C-42BC-B06E-E02E1771291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12" y="340040"/>
            <a:ext cx="1905752" cy="1380496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D0C3A69-44FD-4B65-87B0-0EC4C732AA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236" y="340041"/>
            <a:ext cx="853182" cy="1380496"/>
          </a:xfrm>
          <a:prstGeom prst="rect">
            <a:avLst/>
          </a:prstGeom>
        </p:spPr>
      </p:pic>
      <p:pic>
        <p:nvPicPr>
          <p:cNvPr id="13" name="Picture 12" descr="A picture containing knife&#10;&#10;Description automatically generated">
            <a:extLst>
              <a:ext uri="{FF2B5EF4-FFF2-40B4-BE49-F238E27FC236}">
                <a16:creationId xmlns:a16="http://schemas.microsoft.com/office/drawing/2014/main" id="{65A4B99F-9887-428B-BD16-306348F41D2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386">
            <a:off x="-31226" y="9627"/>
            <a:ext cx="4135519" cy="3101639"/>
          </a:xfrm>
          <a:prstGeom prst="rect">
            <a:avLst/>
          </a:prstGeom>
        </p:spPr>
      </p:pic>
      <p:pic>
        <p:nvPicPr>
          <p:cNvPr id="17" name="Picture 16" descr="A picture containing knife, plant&#10;&#10;Description automatically generated">
            <a:extLst>
              <a:ext uri="{FF2B5EF4-FFF2-40B4-BE49-F238E27FC236}">
                <a16:creationId xmlns:a16="http://schemas.microsoft.com/office/drawing/2014/main" id="{18330FB4-914C-42B4-9F65-4EEFC05984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650" y="2086617"/>
            <a:ext cx="2499600" cy="1872149"/>
          </a:xfrm>
          <a:prstGeom prst="rect">
            <a:avLst/>
          </a:prstGeom>
        </p:spPr>
      </p:pic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51D3516E-8C14-4CD1-9E44-8F6F904310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4446" y="5890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0A85F-498F-4542-AC6A-8E49DDA02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745" y="396387"/>
            <a:ext cx="2877561" cy="1377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DC501E-5311-4ED5-92B0-9A6FBD91E44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4614" y="147516"/>
            <a:ext cx="2755631" cy="207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1D26C-822A-4400-B6E7-8C3CA15FB77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48915" y="470632"/>
            <a:ext cx="1908213" cy="14265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07055C-5FF7-447E-B715-CFD800A8228B}"/>
              </a:ext>
            </a:extLst>
          </p:cNvPr>
          <p:cNvSpPr/>
          <p:nvPr/>
        </p:nvSpPr>
        <p:spPr>
          <a:xfrm>
            <a:off x="524614" y="2220336"/>
            <a:ext cx="11131761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latin typeface="Kristen ITC" panose="03050502040202030202" pitchFamily="66" charset="0"/>
              </a:rPr>
              <a:t>A BIG CONGRATULATIONS on completing the Small Planes Challenge</a:t>
            </a:r>
          </a:p>
          <a:p>
            <a:endParaRPr lang="en-GB" sz="2000" b="1" dirty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r>
              <a:rPr lang="en-GB" sz="2000" b="1" dirty="0">
                <a:solidFill>
                  <a:schemeClr val="tx2"/>
                </a:solidFill>
                <a:latin typeface="Abadi" panose="020B0604020104020204" pitchFamily="34" charset="0"/>
              </a:rPr>
              <a:t>You have learnt how planes fly, made a model wing, used it to prove the theory of flight, followed instructions to build your own small plane, estimated and collected data, calculated and recorded results</a:t>
            </a:r>
          </a:p>
          <a:p>
            <a:endParaRPr lang="en-GB" sz="2000" b="1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Now your final challenge is to write up a short report.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Include the challenges (how planes fly? Proving a theory and building a small plane).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How you collected your data and recorded your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Did your small plane complete all the challenges?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Finally, include any changes you would make for further improvements</a:t>
            </a:r>
          </a:p>
          <a:p>
            <a:endParaRPr lang="en-GB" b="1" dirty="0">
              <a:solidFill>
                <a:schemeClr val="tx2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Slide 7">
            <a:hlinkClick r:id="" action="ppaction://media"/>
            <a:extLst>
              <a:ext uri="{FF2B5EF4-FFF2-40B4-BE49-F238E27FC236}">
                <a16:creationId xmlns:a16="http://schemas.microsoft.com/office/drawing/2014/main" id="{F386DEA7-4C09-4532-9726-5F641B398A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1191" y="6080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aircraft, transport, airplane, red&#10;&#10;Description automatically generated">
            <a:extLst>
              <a:ext uri="{FF2B5EF4-FFF2-40B4-BE49-F238E27FC236}">
                <a16:creationId xmlns:a16="http://schemas.microsoft.com/office/drawing/2014/main" id="{2185B2E4-65AD-4615-86BC-070DDDF5B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49" y="450129"/>
            <a:ext cx="7433862" cy="483710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793C42-88AF-4B4E-ACCE-DDFF5AE4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35" y="266331"/>
            <a:ext cx="10572565" cy="1424358"/>
          </a:xfrm>
        </p:spPr>
        <p:txBody>
          <a:bodyPr/>
          <a:lstStyle/>
          <a:p>
            <a:r>
              <a:rPr lang="en-GB" b="1" dirty="0">
                <a:solidFill>
                  <a:schemeClr val="tx2"/>
                </a:solidFill>
                <a:latin typeface="Kristen ITC" panose="03050502040202030202" pitchFamily="66" charset="0"/>
              </a:rPr>
              <a:t>How Planes Fly…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93106-C57F-4695-AFAB-286306902501}"/>
              </a:ext>
            </a:extLst>
          </p:cNvPr>
          <p:cNvSpPr txBox="1"/>
          <p:nvPr/>
        </p:nvSpPr>
        <p:spPr>
          <a:xfrm>
            <a:off x="1180730" y="5397623"/>
            <a:ext cx="9827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A5C046-4741-4D21-B1F7-28C6FFAEAA97}"/>
              </a:ext>
            </a:extLst>
          </p:cNvPr>
          <p:cNvSpPr txBox="1"/>
          <p:nvPr/>
        </p:nvSpPr>
        <p:spPr>
          <a:xfrm>
            <a:off x="976544" y="4614973"/>
            <a:ext cx="5646198" cy="115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Thrust must be </a:t>
            </a:r>
            <a:r>
              <a:rPr lang="en-GB" sz="2400" u="sng" dirty="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greater</a:t>
            </a: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 than drag</a:t>
            </a: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Lift must be </a:t>
            </a:r>
            <a:r>
              <a:rPr lang="en-GB" sz="2400" u="sng" dirty="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greater</a:t>
            </a:r>
            <a:r>
              <a:rPr lang="en-GB" sz="2400" dirty="0">
                <a:solidFill>
                  <a:schemeClr val="tx2">
                    <a:lumMod val="50000"/>
                  </a:schemeClr>
                </a:solidFill>
                <a:latin typeface="Abadi" panose="020B0604020104020204" pitchFamily="34" charset="0"/>
              </a:rPr>
              <a:t> than weight</a:t>
            </a:r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50AC96D2-5AAD-4691-85D8-F4FD096BDC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3334" y="58922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aircraft, transport, airplane, red&#10;&#10;Description automatically generated">
            <a:extLst>
              <a:ext uri="{FF2B5EF4-FFF2-40B4-BE49-F238E27FC236}">
                <a16:creationId xmlns:a16="http://schemas.microsoft.com/office/drawing/2014/main" id="{297A54C6-C1A2-4496-B2F4-3BBB16757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19" y="631566"/>
            <a:ext cx="4115185" cy="267768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C04C6C-E08F-46B1-A4BE-702E7083C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639"/>
            <a:ext cx="10515600" cy="5150021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/>
                </a:solidFill>
                <a:latin typeface="Kristen ITC" panose="03050502040202030202" pitchFamily="66" charset="0"/>
              </a:rPr>
              <a:t>Lift is generated in 2 ways…</a:t>
            </a:r>
            <a:br>
              <a:rPr lang="en-GB" sz="3200" dirty="0">
                <a:solidFill>
                  <a:schemeClr val="tx2"/>
                </a:solidFill>
                <a:latin typeface="Kristen ITC" panose="03050502040202030202" pitchFamily="66" charset="0"/>
              </a:rPr>
            </a:br>
            <a:br>
              <a:rPr lang="en-GB" sz="3200" dirty="0">
                <a:solidFill>
                  <a:schemeClr val="tx2"/>
                </a:solidFill>
                <a:latin typeface="Kristen ITC" panose="03050502040202030202" pitchFamily="66" charset="0"/>
              </a:rPr>
            </a:br>
            <a:br>
              <a:rPr lang="en-GB" sz="3200" dirty="0">
                <a:solidFill>
                  <a:schemeClr val="tx2"/>
                </a:solidFill>
                <a:latin typeface="Kristen ITC" panose="03050502040202030202" pitchFamily="66" charset="0"/>
              </a:rPr>
            </a:br>
            <a:br>
              <a:rPr lang="en-GB" sz="3200" dirty="0">
                <a:solidFill>
                  <a:schemeClr val="tx2"/>
                </a:solidFill>
                <a:latin typeface="Kristen ITC" panose="03050502040202030202" pitchFamily="66" charset="0"/>
              </a:rPr>
            </a:br>
            <a:br>
              <a:rPr lang="en-GB" sz="3200" dirty="0">
                <a:solidFill>
                  <a:schemeClr val="tx2"/>
                </a:solidFill>
                <a:latin typeface="Kristen ITC" panose="03050502040202030202" pitchFamily="66" charset="0"/>
              </a:rPr>
            </a:br>
            <a:r>
              <a:rPr lang="en-GB" sz="3200" dirty="0">
                <a:solidFill>
                  <a:schemeClr val="tx2"/>
                </a:solidFill>
                <a:latin typeface="Abadi" panose="020B0604020104020204" pitchFamily="34" charset="0"/>
              </a:rPr>
              <a:t>1. Wing angle</a:t>
            </a:r>
            <a:br>
              <a:rPr lang="en-GB" sz="3200" dirty="0">
                <a:solidFill>
                  <a:schemeClr val="tx2"/>
                </a:solidFill>
                <a:latin typeface="Abadi" panose="020B0604020104020204" pitchFamily="34" charset="0"/>
              </a:rPr>
            </a:br>
            <a:br>
              <a:rPr lang="en-GB" sz="3200" dirty="0">
                <a:solidFill>
                  <a:schemeClr val="tx2"/>
                </a:solidFill>
                <a:latin typeface="Abadi" panose="020B0604020104020204" pitchFamily="34" charset="0"/>
              </a:rPr>
            </a:br>
            <a:br>
              <a:rPr lang="en-GB" sz="3200" dirty="0">
                <a:solidFill>
                  <a:schemeClr val="tx2"/>
                </a:solidFill>
                <a:latin typeface="Abadi" panose="020B0604020104020204" pitchFamily="34" charset="0"/>
              </a:rPr>
            </a:br>
            <a:br>
              <a:rPr lang="en-GB" sz="3200" dirty="0">
                <a:solidFill>
                  <a:schemeClr val="tx2"/>
                </a:solidFill>
                <a:latin typeface="Abadi" panose="020B0604020104020204" pitchFamily="34" charset="0"/>
              </a:rPr>
            </a:br>
            <a:br>
              <a:rPr lang="en-GB" sz="3200" dirty="0">
                <a:solidFill>
                  <a:schemeClr val="tx2"/>
                </a:solidFill>
                <a:latin typeface="Abadi" panose="020B0604020104020204" pitchFamily="34" charset="0"/>
              </a:rPr>
            </a:br>
            <a:r>
              <a:rPr lang="en-GB" sz="3200" dirty="0">
                <a:solidFill>
                  <a:schemeClr val="tx2"/>
                </a:solidFill>
                <a:latin typeface="Abadi" panose="020B0604020104020204" pitchFamily="34" charset="0"/>
              </a:rPr>
              <a:t>2. Wing profile (or shape)</a:t>
            </a:r>
          </a:p>
        </p:txBody>
      </p:sp>
      <p:pic>
        <p:nvPicPr>
          <p:cNvPr id="12" name="Picture 11" descr="A close up of an airplane&#10;&#10;Description automatically generated">
            <a:extLst>
              <a:ext uri="{FF2B5EF4-FFF2-40B4-BE49-F238E27FC236}">
                <a16:creationId xmlns:a16="http://schemas.microsoft.com/office/drawing/2014/main" id="{7D15A81F-706A-42C1-8C52-22BDB580A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827" y="1920872"/>
            <a:ext cx="3868212" cy="1388383"/>
          </a:xfrm>
          <a:prstGeom prst="rect">
            <a:avLst/>
          </a:prstGeom>
        </p:spPr>
      </p:pic>
      <p:pic>
        <p:nvPicPr>
          <p:cNvPr id="14" name="Picture 13" descr="A picture containing black, large, white&#10;&#10;Description automatically generated">
            <a:extLst>
              <a:ext uri="{FF2B5EF4-FFF2-40B4-BE49-F238E27FC236}">
                <a16:creationId xmlns:a16="http://schemas.microsoft.com/office/drawing/2014/main" id="{F8D7A69B-652F-44D6-9BD3-359198B06D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4415" r="47036" b="75340"/>
          <a:stretch/>
        </p:blipFill>
        <p:spPr>
          <a:xfrm>
            <a:off x="5317056" y="5301092"/>
            <a:ext cx="4647156" cy="1388383"/>
          </a:xfrm>
          <a:prstGeom prst="rect">
            <a:avLst/>
          </a:prstGeom>
        </p:spPr>
      </p:pic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77B1626F-6FBA-4CC9-B546-811379683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00" y="3309255"/>
            <a:ext cx="2378075" cy="1352083"/>
          </a:xfrm>
          <a:prstGeom prst="rect">
            <a:avLst/>
          </a:prstGeom>
        </p:spPr>
      </p:pic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A4F1081C-DFAA-41BA-96B6-F1518607F1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4441" y="59827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7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knife, umbrella, red, sitting&#10;&#10;Description automatically generated">
            <a:extLst>
              <a:ext uri="{FF2B5EF4-FFF2-40B4-BE49-F238E27FC236}">
                <a16:creationId xmlns:a16="http://schemas.microsoft.com/office/drawing/2014/main" id="{85AE440F-4F8F-46C5-8C3D-2374E6E72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444" r="5648" b="12667"/>
          <a:stretch/>
        </p:blipFill>
        <p:spPr>
          <a:xfrm>
            <a:off x="7611332" y="2283968"/>
            <a:ext cx="3839383" cy="3057721"/>
          </a:xfrm>
          <a:prstGeom prst="rect">
            <a:avLst/>
          </a:prstGeom>
        </p:spPr>
      </p:pic>
      <p:pic>
        <p:nvPicPr>
          <p:cNvPr id="6" name="Picture 5" descr="A picture containing stationary, holding, red, bat&#10;&#10;Description automatically generated">
            <a:extLst>
              <a:ext uri="{FF2B5EF4-FFF2-40B4-BE49-F238E27FC236}">
                <a16:creationId xmlns:a16="http://schemas.microsoft.com/office/drawing/2014/main" id="{7ED02E98-98F7-4E07-972F-FA7A56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863010">
            <a:off x="9441385" y="620731"/>
            <a:ext cx="1373848" cy="2532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C117E5-BC2F-4404-8869-C3525E00C637}"/>
              </a:ext>
            </a:extLst>
          </p:cNvPr>
          <p:cNvSpPr/>
          <p:nvPr/>
        </p:nvSpPr>
        <p:spPr>
          <a:xfrm>
            <a:off x="822039" y="447867"/>
            <a:ext cx="7643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2"/>
                </a:solidFill>
                <a:latin typeface="Kristen ITC" panose="03050502040202030202" pitchFamily="66" charset="0"/>
              </a:rPr>
              <a:t>Let’s prove wings do work…</a:t>
            </a:r>
            <a:endParaRPr lang="en-GB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0B4A7C-B84C-4EC3-B5CD-7F91A8DA9F3E}"/>
              </a:ext>
            </a:extLst>
          </p:cNvPr>
          <p:cNvSpPr txBox="1"/>
          <p:nvPr/>
        </p:nvSpPr>
        <p:spPr>
          <a:xfrm>
            <a:off x="739161" y="1665407"/>
            <a:ext cx="874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You will need:  Thick paper, paper straw, stapler, string or wire and a desk fan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115F38-88F4-4D1A-AB02-9CCBC5CEC40D}"/>
              </a:ext>
            </a:extLst>
          </p:cNvPr>
          <p:cNvSpPr txBox="1"/>
          <p:nvPr/>
        </p:nvSpPr>
        <p:spPr>
          <a:xfrm>
            <a:off x="739161" y="2544394"/>
            <a:ext cx="6791417" cy="2549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badi" panose="020B0604020104020204" pitchFamily="34" charset="0"/>
              </a:rPr>
              <a:t>Fold the paper in half.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badi" panose="020B0604020104020204" pitchFamily="34" charset="0"/>
              </a:rPr>
              <a:t>To create the wing shape staple the top edge 5mm before the bottom edge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badi" panose="020B0604020104020204" pitchFamily="34" charset="0"/>
              </a:rPr>
              <a:t>Make a hole near the front of the wing and feed a short length of straw through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badi" panose="020B0604020104020204" pitchFamily="34" charset="0"/>
              </a:rPr>
              <a:t>Feed string or wire through the straw</a:t>
            </a:r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46FA1224-8083-4984-A918-D7D110AE3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7033" y="58611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knife, umbrella, red, sitting&#10;&#10;Description automatically generated">
            <a:extLst>
              <a:ext uri="{FF2B5EF4-FFF2-40B4-BE49-F238E27FC236}">
                <a16:creationId xmlns:a16="http://schemas.microsoft.com/office/drawing/2014/main" id="{85AE440F-4F8F-46C5-8C3D-2374E6E72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444" r="5648" b="12667"/>
          <a:stretch/>
        </p:blipFill>
        <p:spPr>
          <a:xfrm>
            <a:off x="392512" y="2579243"/>
            <a:ext cx="3839383" cy="3057721"/>
          </a:xfrm>
          <a:prstGeom prst="rect">
            <a:avLst/>
          </a:prstGeom>
        </p:spPr>
      </p:pic>
      <p:pic>
        <p:nvPicPr>
          <p:cNvPr id="6" name="Picture 5" descr="A picture containing stationary, holding, red, bat&#10;&#10;Description automatically generated">
            <a:extLst>
              <a:ext uri="{FF2B5EF4-FFF2-40B4-BE49-F238E27FC236}">
                <a16:creationId xmlns:a16="http://schemas.microsoft.com/office/drawing/2014/main" id="{7ED02E98-98F7-4E07-972F-FA7A56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 rot="1863010">
            <a:off x="2419690" y="1161349"/>
            <a:ext cx="1373848" cy="2532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C117E5-BC2F-4404-8869-C3525E00C637}"/>
              </a:ext>
            </a:extLst>
          </p:cNvPr>
          <p:cNvSpPr/>
          <p:nvPr/>
        </p:nvSpPr>
        <p:spPr>
          <a:xfrm>
            <a:off x="822039" y="447867"/>
            <a:ext cx="7614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2"/>
                </a:solidFill>
                <a:latin typeface="Kristen ITC" panose="03050502040202030202" pitchFamily="66" charset="0"/>
              </a:rPr>
              <a:t>Let’s prove wings do work…</a:t>
            </a:r>
            <a:endParaRPr lang="en-GB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8DA4C7-0322-482A-8B8E-30957850170B}"/>
              </a:ext>
            </a:extLst>
          </p:cNvPr>
          <p:cNvSpPr txBox="1"/>
          <p:nvPr/>
        </p:nvSpPr>
        <p:spPr>
          <a:xfrm>
            <a:off x="1864962" y="6042781"/>
            <a:ext cx="9756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Watch the video clip and use your own wing to prove the theory of flight…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124AB-DFCE-44F0-AB93-E2058918AC64}"/>
              </a:ext>
            </a:extLst>
          </p:cNvPr>
          <p:cNvSpPr/>
          <p:nvPr/>
        </p:nvSpPr>
        <p:spPr>
          <a:xfrm>
            <a:off x="5514391" y="2696548"/>
            <a:ext cx="5131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  <a:t>Please take a look at the first video – ‘Prove the theory of flight’</a:t>
            </a:r>
            <a:b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b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r>
              <a:rPr lang="en-GB" sz="1600" b="1" dirty="0">
                <a:solidFill>
                  <a:schemeClr val="tx2"/>
                </a:solidFill>
                <a:latin typeface="Abadi" panose="020B0604020104020204" pitchFamily="34" charset="0"/>
              </a:rPr>
              <a:t>https://www.stemcymru.org.uk/home/activities/online-teaching-resources/small-planes/</a:t>
            </a:r>
            <a:endParaRPr lang="en-GB" sz="2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7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35EE2829-7D7C-4A79-8D5A-78F10CA8F6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4660" r="8317" b="8608"/>
          <a:stretch/>
        </p:blipFill>
        <p:spPr>
          <a:xfrm>
            <a:off x="8181887" y="1791902"/>
            <a:ext cx="3521387" cy="2681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481D6-EA7F-4881-98AF-C691E2E601E3}"/>
              </a:ext>
            </a:extLst>
          </p:cNvPr>
          <p:cNvSpPr txBox="1"/>
          <p:nvPr/>
        </p:nvSpPr>
        <p:spPr>
          <a:xfrm>
            <a:off x="701335" y="443883"/>
            <a:ext cx="673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Kristen ITC" panose="03050502040202030202" pitchFamily="66" charset="0"/>
              </a:rPr>
              <a:t>Let’s make a Small Plane…!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07457-BE46-42D6-A7F2-AB2350496AF5}"/>
              </a:ext>
            </a:extLst>
          </p:cNvPr>
          <p:cNvSpPr txBox="1"/>
          <p:nvPr/>
        </p:nvSpPr>
        <p:spPr>
          <a:xfrm>
            <a:off x="914400" y="6044785"/>
            <a:ext cx="8496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dirty="0">
                <a:solidFill>
                  <a:schemeClr val="tx2"/>
                </a:solidFill>
                <a:latin typeface="Abadi" panose="020B0604020104020204" pitchFamily="34" charset="0"/>
              </a:rPr>
              <a:t>Remember:</a:t>
            </a:r>
            <a:r>
              <a:rPr lang="en-GB" sz="2000" b="1" dirty="0">
                <a:solidFill>
                  <a:schemeClr val="tx2"/>
                </a:solidFill>
                <a:latin typeface="Abadi" panose="020B0604020104020204" pitchFamily="34" charset="0"/>
              </a:rPr>
              <a:t> Name or decorate your plane so you can identify it during testing</a:t>
            </a:r>
          </a:p>
        </p:txBody>
      </p:sp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B2175F5B-433B-49BE-B50A-075BE3DD25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9593" y="5957532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CD01EA-9F05-4780-88BE-B9FC7C52803B}"/>
              </a:ext>
            </a:extLst>
          </p:cNvPr>
          <p:cNvSpPr/>
          <p:nvPr/>
        </p:nvSpPr>
        <p:spPr>
          <a:xfrm>
            <a:off x="1287624" y="2662041"/>
            <a:ext cx="55330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  <a:t>Please take a look at the second video – ‘Plane build part 1’</a:t>
            </a:r>
            <a:b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b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r>
              <a:rPr lang="en-GB" sz="1600" b="1" dirty="0">
                <a:solidFill>
                  <a:schemeClr val="tx2"/>
                </a:solidFill>
                <a:latin typeface="Abadi" panose="020B0604020104020204" pitchFamily="34" charset="0"/>
              </a:rPr>
              <a:t>https://www.stemcymru.org.uk/home/activities/online-teaching-resources/small-planes/</a:t>
            </a:r>
            <a:endParaRPr lang="en-GB" sz="2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7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35EE2829-7D7C-4A79-8D5A-78F10CA8F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4660" r="8317" b="8608"/>
          <a:stretch/>
        </p:blipFill>
        <p:spPr>
          <a:xfrm rot="3809787" flipH="1">
            <a:off x="680825" y="894646"/>
            <a:ext cx="2770532" cy="2231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481D6-EA7F-4881-98AF-C691E2E601E3}"/>
              </a:ext>
            </a:extLst>
          </p:cNvPr>
          <p:cNvSpPr txBox="1"/>
          <p:nvPr/>
        </p:nvSpPr>
        <p:spPr>
          <a:xfrm>
            <a:off x="5892460" y="413105"/>
            <a:ext cx="673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Kristen ITC" panose="03050502040202030202" pitchFamily="66" charset="0"/>
              </a:rPr>
              <a:t>Almost there!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07457-BE46-42D6-A7F2-AB2350496AF5}"/>
              </a:ext>
            </a:extLst>
          </p:cNvPr>
          <p:cNvSpPr txBox="1"/>
          <p:nvPr/>
        </p:nvSpPr>
        <p:spPr>
          <a:xfrm>
            <a:off x="914400" y="6044785"/>
            <a:ext cx="8496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u="sng" dirty="0">
                <a:solidFill>
                  <a:schemeClr val="tx2"/>
                </a:solidFill>
                <a:latin typeface="Abadi" panose="020B0604020104020204" pitchFamily="34" charset="0"/>
              </a:rPr>
              <a:t>Remember:</a:t>
            </a:r>
            <a:r>
              <a:rPr lang="en-GB" sz="2000" b="1" dirty="0">
                <a:solidFill>
                  <a:schemeClr val="tx2"/>
                </a:solidFill>
                <a:latin typeface="Abadi" panose="020B0604020104020204" pitchFamily="34" charset="0"/>
              </a:rPr>
              <a:t> Name or decorate your plane so you can identify it during testing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C0E78-6BFA-47F6-AB98-2901762D72DA}"/>
              </a:ext>
            </a:extLst>
          </p:cNvPr>
          <p:cNvSpPr/>
          <p:nvPr/>
        </p:nvSpPr>
        <p:spPr>
          <a:xfrm>
            <a:off x="5040066" y="2736502"/>
            <a:ext cx="54848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  <a:t>Please take a look at the third video – ‘Plane build part 2’</a:t>
            </a:r>
            <a:b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b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r>
              <a:rPr lang="en-GB" sz="1600" b="1" dirty="0">
                <a:solidFill>
                  <a:schemeClr val="tx2"/>
                </a:solidFill>
                <a:latin typeface="Abadi" panose="020B0604020104020204" pitchFamily="34" charset="0"/>
              </a:rPr>
              <a:t>https://www.stemcymru.org.uk/home/activities/online-teaching-resources/small-planes/</a:t>
            </a:r>
            <a:endParaRPr lang="en-GB" sz="2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35EE2829-7D7C-4A79-8D5A-78F10CA8F6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4660" r="8317" b="8608"/>
          <a:stretch/>
        </p:blipFill>
        <p:spPr>
          <a:xfrm rot="17476359">
            <a:off x="8660495" y="1934795"/>
            <a:ext cx="3163493" cy="24085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481D6-EA7F-4881-98AF-C691E2E601E3}"/>
              </a:ext>
            </a:extLst>
          </p:cNvPr>
          <p:cNvSpPr txBox="1"/>
          <p:nvPr/>
        </p:nvSpPr>
        <p:spPr>
          <a:xfrm>
            <a:off x="701335" y="443883"/>
            <a:ext cx="673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Kristen ITC" panose="03050502040202030202" pitchFamily="66" charset="0"/>
              </a:rPr>
              <a:t>Preparing to fly…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E06020-7DAC-4D0B-AB7A-827F0B221293}"/>
              </a:ext>
            </a:extLst>
          </p:cNvPr>
          <p:cNvSpPr/>
          <p:nvPr/>
        </p:nvSpPr>
        <p:spPr>
          <a:xfrm>
            <a:off x="1299944" y="2763094"/>
            <a:ext cx="613954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  <a:t>Please take a look at the fourth video – ‘Creating our wing reference sheet’</a:t>
            </a:r>
            <a:b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br>
              <a:rPr lang="en-GB" sz="28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r>
              <a:rPr lang="en-GB" sz="1600" b="1" dirty="0">
                <a:solidFill>
                  <a:schemeClr val="tx2"/>
                </a:solidFill>
                <a:latin typeface="Abadi" panose="020B0604020104020204" pitchFamily="34" charset="0"/>
              </a:rPr>
              <a:t>https://www.stemcymru.org.uk/home/activities/online-teaching-resources/small-planes/</a:t>
            </a:r>
            <a:endParaRPr lang="en-GB" sz="28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6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05E5EFD9-F85F-4D05-AED5-C99CF82388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592">
            <a:off x="8435399" y="532060"/>
            <a:ext cx="2577201" cy="1660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EE3E20-9E03-482D-89AC-7EFA50F5E78B}"/>
              </a:ext>
            </a:extLst>
          </p:cNvPr>
          <p:cNvSpPr txBox="1"/>
          <p:nvPr/>
        </p:nvSpPr>
        <p:spPr>
          <a:xfrm>
            <a:off x="781235" y="559294"/>
            <a:ext cx="6873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  <a:latin typeface="Kristen ITC" panose="03050502040202030202" pitchFamily="66" charset="0"/>
              </a:rPr>
              <a:t>Small Planes Flight Procedure</a:t>
            </a:r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C741AE8-D827-4DC7-953D-EE734F3565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 b="2361"/>
          <a:stretch/>
        </p:blipFill>
        <p:spPr>
          <a:xfrm rot="5900884">
            <a:off x="9132208" y="2440557"/>
            <a:ext cx="2548525" cy="17680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7505DF-FB19-4D35-A438-DE4AA84C1E37}"/>
              </a:ext>
            </a:extLst>
          </p:cNvPr>
          <p:cNvSpPr txBox="1"/>
          <p:nvPr/>
        </p:nvSpPr>
        <p:spPr>
          <a:xfrm>
            <a:off x="491830" y="1664063"/>
            <a:ext cx="9067322" cy="448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2"/>
                </a:solidFill>
                <a:latin typeface="Abadi" panose="020B0604020104020204" pitchFamily="34" charset="0"/>
              </a:rPr>
              <a:t>Now using your wing reference sheet and support information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2"/>
                </a:solidFill>
                <a:latin typeface="Abadi" panose="020B0604020104020204" pitchFamily="34" charset="0"/>
              </a:rPr>
              <a:t>provided, complete your research by flying your Small Plane and filling out the data sheet</a:t>
            </a:r>
          </a:p>
          <a:p>
            <a:endParaRPr lang="en-GB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endParaRPr lang="en-GB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Once you have completed your research you are ready for your challenges</a:t>
            </a:r>
          </a:p>
          <a:p>
            <a:endParaRPr lang="en-GB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Can you land your plane on the A3 runway provided?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Can you bank your plane left and right?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Can you make your plane dip and then lift?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Whose plane flies highest?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Whose plane flies furthest?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latin typeface="Abadi" panose="020B0604020104020204" pitchFamily="34" charset="0"/>
              </a:rPr>
              <a:t>Whose plane has the highest average speed?</a:t>
            </a:r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B391FD3-C1AC-46F3-887B-6D2185CE7E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5166" r="2500" b="4797"/>
          <a:stretch/>
        </p:blipFill>
        <p:spPr>
          <a:xfrm rot="11353438">
            <a:off x="8278190" y="4309456"/>
            <a:ext cx="2561925" cy="1814541"/>
          </a:xfrm>
          <a:prstGeom prst="rect">
            <a:avLst/>
          </a:prstGeom>
        </p:spPr>
      </p:pic>
      <p:pic>
        <p:nvPicPr>
          <p:cNvPr id="9" name="Slide 6">
            <a:hlinkClick r:id="" action="ppaction://media"/>
            <a:extLst>
              <a:ext uri="{FF2B5EF4-FFF2-40B4-BE49-F238E27FC236}">
                <a16:creationId xmlns:a16="http://schemas.microsoft.com/office/drawing/2014/main" id="{ADBCA379-1C29-4BFF-B9E3-6AAAD49A2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9790" y="59188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896F7266366245A262C95174820348" ma:contentTypeVersion="12" ma:contentTypeDescription="Create a new document." ma:contentTypeScope="" ma:versionID="000051a5606cb42293d050fc59810e75">
  <xsd:schema xmlns:xsd="http://www.w3.org/2001/XMLSchema" xmlns:xs="http://www.w3.org/2001/XMLSchema" xmlns:p="http://schemas.microsoft.com/office/2006/metadata/properties" xmlns:ns2="78365ea1-1c07-4b2e-b3fc-c85cac23542e" xmlns:ns3="3187a98f-1c5a-4572-b201-ba6b6ea32868" targetNamespace="http://schemas.microsoft.com/office/2006/metadata/properties" ma:root="true" ma:fieldsID="ceea5ab6df0624c7925e43ad46ded012" ns2:_="" ns3:_="">
    <xsd:import namespace="78365ea1-1c07-4b2e-b3fc-c85cac23542e"/>
    <xsd:import namespace="3187a98f-1c5a-4572-b201-ba6b6ea328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65ea1-1c07-4b2e-b3fc-c85cac2354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7a98f-1c5a-4572-b201-ba6b6ea3286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BFF7D6-364A-4960-8F7D-12673661D794}">
  <ds:schemaRefs>
    <ds:schemaRef ds:uri="http://purl.org/dc/elements/1.1/"/>
    <ds:schemaRef ds:uri="3187a98f-1c5a-4572-b201-ba6b6ea32868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78365ea1-1c07-4b2e-b3fc-c85cac23542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F4EACFA-DFB2-4145-884E-F2578C788D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365ea1-1c07-4b2e-b3fc-c85cac23542e"/>
    <ds:schemaRef ds:uri="3187a98f-1c5a-4572-b201-ba6b6ea328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341F44-0BB4-4157-B1D2-0E8E7A62FC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556</Words>
  <Application>Microsoft Office PowerPoint</Application>
  <PresentationFormat>Widescreen</PresentationFormat>
  <Paragraphs>46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Abadi</vt:lpstr>
      <vt:lpstr>Arial</vt:lpstr>
      <vt:lpstr>Calibri</vt:lpstr>
      <vt:lpstr>Calibri Light</vt:lpstr>
      <vt:lpstr>Kristen ITC</vt:lpstr>
      <vt:lpstr>Office Theme</vt:lpstr>
      <vt:lpstr>Small Planes</vt:lpstr>
      <vt:lpstr>How Planes Fly…</vt:lpstr>
      <vt:lpstr>Lift is generated in 2 ways…     1. Wing angle     2. Wing profile (or shape)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Planes</dc:title>
  <dc:creator>Stephen Lane</dc:creator>
  <cp:lastModifiedBy>Vincent Keating</cp:lastModifiedBy>
  <cp:revision>49</cp:revision>
  <dcterms:created xsi:type="dcterms:W3CDTF">2020-05-21T08:55:39Z</dcterms:created>
  <dcterms:modified xsi:type="dcterms:W3CDTF">2020-12-11T11:28:23Z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0x01010002896F7266366245A262C95174820348</vt:lpwstr>
  </property>
</Properties>
</file>