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5"/>
  </p:notesMasterIdLst>
  <p:sldIdLst>
    <p:sldId id="273" r:id="rId5"/>
    <p:sldId id="257" r:id="rId6"/>
    <p:sldId id="274" r:id="rId7"/>
    <p:sldId id="258" r:id="rId8"/>
    <p:sldId id="259" r:id="rId9"/>
    <p:sldId id="260" r:id="rId10"/>
    <p:sldId id="264" r:id="rId11"/>
    <p:sldId id="261" r:id="rId12"/>
    <p:sldId id="263" r:id="rId13"/>
    <p:sldId id="262" r:id="rId1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9E76BA-7032-4F59-8925-D4F62EB029DE}" v="1" dt="2026-07-24T11:16:00.7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5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ph Thomas" userId="93264ce2-4f5a-4df6-9943-bc85008edc48" providerId="ADAL" clId="{ADF33B0E-220E-48D7-9C29-A8ED637CA856}"/>
    <pc:docChg chg="custSel modSld">
      <pc:chgData name="Joseph Thomas" userId="93264ce2-4f5a-4df6-9943-bc85008edc48" providerId="ADAL" clId="{ADF33B0E-220E-48D7-9C29-A8ED637CA856}" dt="2026-07-24T11:21:19.527" v="77" actId="1076"/>
      <pc:docMkLst>
        <pc:docMk/>
      </pc:docMkLst>
      <pc:sldChg chg="addSp delSp modSp mod delAnim">
        <pc:chgData name="Joseph Thomas" userId="93264ce2-4f5a-4df6-9943-bc85008edc48" providerId="ADAL" clId="{ADF33B0E-220E-48D7-9C29-A8ED637CA856}" dt="2026-07-24T11:20:14.287" v="59" actId="1076"/>
        <pc:sldMkLst>
          <pc:docMk/>
          <pc:sldMk cId="3406012462" sldId="260"/>
        </pc:sldMkLst>
        <pc:spChg chg="add mod">
          <ac:chgData name="Joseph Thomas" userId="93264ce2-4f5a-4df6-9943-bc85008edc48" providerId="ADAL" clId="{ADF33B0E-220E-48D7-9C29-A8ED637CA856}" dt="2026-07-24T11:20:14.287" v="59" actId="1076"/>
          <ac:spMkLst>
            <pc:docMk/>
            <pc:sldMk cId="3406012462" sldId="260"/>
            <ac:spMk id="6" creationId="{915AF5CA-A405-A872-23C2-3EA6BC800BF2}"/>
          </ac:spMkLst>
        </pc:spChg>
        <pc:picChg chg="del">
          <ac:chgData name="Joseph Thomas" userId="93264ce2-4f5a-4df6-9943-bc85008edc48" providerId="ADAL" clId="{ADF33B0E-220E-48D7-9C29-A8ED637CA856}" dt="2026-07-24T11:15:40.921" v="0" actId="478"/>
          <ac:picMkLst>
            <pc:docMk/>
            <pc:sldMk cId="3406012462" sldId="260"/>
            <ac:picMk id="3" creationId="{991BDB39-C275-4D24-548E-AA3DAFCF5879}"/>
          </ac:picMkLst>
        </pc:picChg>
      </pc:sldChg>
      <pc:sldChg chg="addSp delSp modSp mod delAnim">
        <pc:chgData name="Joseph Thomas" userId="93264ce2-4f5a-4df6-9943-bc85008edc48" providerId="ADAL" clId="{ADF33B0E-220E-48D7-9C29-A8ED637CA856}" dt="2026-07-24T11:20:25.172" v="61" actId="1076"/>
        <pc:sldMkLst>
          <pc:docMk/>
          <pc:sldMk cId="2666087454" sldId="261"/>
        </pc:sldMkLst>
        <pc:spChg chg="add mod">
          <ac:chgData name="Joseph Thomas" userId="93264ce2-4f5a-4df6-9943-bc85008edc48" providerId="ADAL" clId="{ADF33B0E-220E-48D7-9C29-A8ED637CA856}" dt="2026-07-24T11:20:25.172" v="61" actId="1076"/>
          <ac:spMkLst>
            <pc:docMk/>
            <pc:sldMk cId="2666087454" sldId="261"/>
            <ac:spMk id="5" creationId="{6E111B37-B4DE-4170-A1B5-C6A77EEC49DA}"/>
          </ac:spMkLst>
        </pc:spChg>
        <pc:picChg chg="del">
          <ac:chgData name="Joseph Thomas" userId="93264ce2-4f5a-4df6-9943-bc85008edc48" providerId="ADAL" clId="{ADF33B0E-220E-48D7-9C29-A8ED637CA856}" dt="2026-07-24T11:19:24.962" v="52" actId="478"/>
          <ac:picMkLst>
            <pc:docMk/>
            <pc:sldMk cId="2666087454" sldId="261"/>
            <ac:picMk id="3" creationId="{5067E664-B442-C8D9-10B4-B83DFF68013C}"/>
          </ac:picMkLst>
        </pc:picChg>
      </pc:sldChg>
      <pc:sldChg chg="addSp delSp modSp mod delAnim">
        <pc:chgData name="Joseph Thomas" userId="93264ce2-4f5a-4df6-9943-bc85008edc48" providerId="ADAL" clId="{ADF33B0E-220E-48D7-9C29-A8ED637CA856}" dt="2026-07-24T11:21:19.527" v="77" actId="1076"/>
        <pc:sldMkLst>
          <pc:docMk/>
          <pc:sldMk cId="1061766485" sldId="262"/>
        </pc:sldMkLst>
        <pc:spChg chg="add mod">
          <ac:chgData name="Joseph Thomas" userId="93264ce2-4f5a-4df6-9943-bc85008edc48" providerId="ADAL" clId="{ADF33B0E-220E-48D7-9C29-A8ED637CA856}" dt="2026-07-24T11:21:19.527" v="77" actId="1076"/>
          <ac:spMkLst>
            <pc:docMk/>
            <pc:sldMk cId="1061766485" sldId="262"/>
            <ac:spMk id="4" creationId="{46381B1D-7956-1C9D-C73C-2A837D0D51E9}"/>
          </ac:spMkLst>
        </pc:spChg>
        <pc:picChg chg="del">
          <ac:chgData name="Joseph Thomas" userId="93264ce2-4f5a-4df6-9943-bc85008edc48" providerId="ADAL" clId="{ADF33B0E-220E-48D7-9C29-A8ED637CA856}" dt="2026-07-24T11:21:00.646" v="71" actId="478"/>
          <ac:picMkLst>
            <pc:docMk/>
            <pc:sldMk cId="1061766485" sldId="262"/>
            <ac:picMk id="3" creationId="{382209CF-77A7-5083-0AA6-2799EC6E9BA3}"/>
          </ac:picMkLst>
        </pc:picChg>
      </pc:sldChg>
      <pc:sldChg chg="addSp delSp modSp mod delAnim">
        <pc:chgData name="Joseph Thomas" userId="93264ce2-4f5a-4df6-9943-bc85008edc48" providerId="ADAL" clId="{ADF33B0E-220E-48D7-9C29-A8ED637CA856}" dt="2026-07-24T11:20:57.414" v="70" actId="20577"/>
        <pc:sldMkLst>
          <pc:docMk/>
          <pc:sldMk cId="2669223599" sldId="263"/>
        </pc:sldMkLst>
        <pc:spChg chg="add mod">
          <ac:chgData name="Joseph Thomas" userId="93264ce2-4f5a-4df6-9943-bc85008edc48" providerId="ADAL" clId="{ADF33B0E-220E-48D7-9C29-A8ED637CA856}" dt="2026-07-24T11:20:57.414" v="70" actId="20577"/>
          <ac:spMkLst>
            <pc:docMk/>
            <pc:sldMk cId="2669223599" sldId="263"/>
            <ac:spMk id="6" creationId="{56D02643-AA47-DFEE-3D53-38DCF142DEF4}"/>
          </ac:spMkLst>
        </pc:spChg>
        <pc:picChg chg="del">
          <ac:chgData name="Joseph Thomas" userId="93264ce2-4f5a-4df6-9943-bc85008edc48" providerId="ADAL" clId="{ADF33B0E-220E-48D7-9C29-A8ED637CA856}" dt="2026-07-24T11:20:30.730" v="62" actId="478"/>
          <ac:picMkLst>
            <pc:docMk/>
            <pc:sldMk cId="2669223599" sldId="263"/>
            <ac:picMk id="3" creationId="{4207B498-A0C5-C724-04A1-661C74DD3818}"/>
          </ac:picMkLst>
        </pc:picChg>
      </pc:sldChg>
      <pc:sldChg chg="addSp delSp modSp mod delAnim">
        <pc:chgData name="Joseph Thomas" userId="93264ce2-4f5a-4df6-9943-bc85008edc48" providerId="ADAL" clId="{ADF33B0E-220E-48D7-9C29-A8ED637CA856}" dt="2026-07-24T11:19:51.209" v="56" actId="1076"/>
        <pc:sldMkLst>
          <pc:docMk/>
          <pc:sldMk cId="1209472406" sldId="264"/>
        </pc:sldMkLst>
        <pc:spChg chg="add mod">
          <ac:chgData name="Joseph Thomas" userId="93264ce2-4f5a-4df6-9943-bc85008edc48" providerId="ADAL" clId="{ADF33B0E-220E-48D7-9C29-A8ED637CA856}" dt="2026-07-24T11:19:51.209" v="56" actId="1076"/>
          <ac:spMkLst>
            <pc:docMk/>
            <pc:sldMk cId="1209472406" sldId="264"/>
            <ac:spMk id="5" creationId="{DD36ED51-EDC1-C515-6ED7-CE32EBE183AD}"/>
          </ac:spMkLst>
        </pc:spChg>
        <pc:picChg chg="del">
          <ac:chgData name="Joseph Thomas" userId="93264ce2-4f5a-4df6-9943-bc85008edc48" providerId="ADAL" clId="{ADF33B0E-220E-48D7-9C29-A8ED637CA856}" dt="2026-07-24T11:16:57.903" v="43" actId="478"/>
          <ac:picMkLst>
            <pc:docMk/>
            <pc:sldMk cId="1209472406" sldId="264"/>
            <ac:picMk id="4" creationId="{47B5820D-435B-79C8-9D68-4F75DD5743B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3C9B50-ACD5-4E1D-A469-298D62D73534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0C267-A6DD-40F8-8212-0D597DF7B2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792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7380A-32E3-FB7C-BDBE-8DE8293F2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631F1B-38BD-8671-6321-445482CD05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85440F-A0D2-8344-28E3-A95A5F4940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General introduction- names, who we work for, what we do- 1 min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36538B-2F8D-773C-2F0A-37EE60F79C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ED20E5-28CA-4ACD-BD4D-28B87DFA4D1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686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Insert pic of this here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00C267-A6DD-40F8-8212-0D597DF7B2D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0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171" y="-8468"/>
            <a:ext cx="993395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812" y="2404534"/>
            <a:ext cx="631227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812" y="4050835"/>
            <a:ext cx="631227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55E9-2EC0-4C42-A5A7-2F5D0213E54D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05F9-0E56-471B-A5E6-B452DB8BF8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66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400" y="4470400"/>
            <a:ext cx="687669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55E9-2EC0-4C42-A5A7-2F5D0213E54D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05F9-0E56-471B-A5E6-B452DB8BF8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91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92830" y="3632200"/>
            <a:ext cx="58714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470400"/>
            <a:ext cx="687669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55E9-2EC0-4C42-A5A7-2F5D0213E54D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05F9-0E56-471B-A5E6-B452DB8BF844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1442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931988"/>
            <a:ext cx="687669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55E9-2EC0-4C42-A5A7-2F5D0213E54D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05F9-0E56-471B-A5E6-B452DB8BF8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273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55E9-2EC0-4C42-A5A7-2F5D0213E54D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05F9-0E56-471B-A5E6-B452DB8BF844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9796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169" y="609600"/>
            <a:ext cx="6869920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55E9-2EC0-4C42-A5A7-2F5D0213E54D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05F9-0E56-471B-A5E6-B452DB8BF8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176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55E9-2EC0-4C42-A5A7-2F5D0213E54D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05F9-0E56-471B-A5E6-B452DB8BF8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7542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5421" y="609601"/>
            <a:ext cx="1060380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399" y="609601"/>
            <a:ext cx="5627945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55E9-2EC0-4C42-A5A7-2F5D0213E54D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05F9-0E56-471B-A5E6-B452DB8BF8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792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55E9-2EC0-4C42-A5A7-2F5D0213E54D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05F9-0E56-471B-A5E6-B452DB8BF8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373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2700869"/>
            <a:ext cx="687669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55E9-2EC0-4C42-A5A7-2F5D0213E54D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05F9-0E56-471B-A5E6-B452DB8BF8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957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401" y="2160589"/>
            <a:ext cx="3345451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637" y="2160590"/>
            <a:ext cx="3345453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55E9-2EC0-4C42-A5A7-2F5D0213E54D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05F9-0E56-471B-A5E6-B452DB8BF8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047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399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88860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88860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55E9-2EC0-4C42-A5A7-2F5D0213E54D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05F9-0E56-471B-A5E6-B452DB8BF8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909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609600"/>
            <a:ext cx="6876690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55E9-2EC0-4C42-A5A7-2F5D0213E54D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05F9-0E56-471B-A5E6-B452DB8BF8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614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55E9-2EC0-4C42-A5A7-2F5D0213E54D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05F9-0E56-471B-A5E6-B452DB8BF8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613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498604"/>
            <a:ext cx="3022697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8882" y="514926"/>
            <a:ext cx="366820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2777069"/>
            <a:ext cx="3022697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55E9-2EC0-4C42-A5A7-2F5D0213E54D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05F9-0E56-471B-A5E6-B452DB8BF8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740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4800600"/>
            <a:ext cx="687669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399" y="609600"/>
            <a:ext cx="6876690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5367338"/>
            <a:ext cx="687669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55E9-2EC0-4C42-A5A7-2F5D0213E54D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05F9-0E56-471B-A5E6-B452DB8BF8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649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172" y="-8468"/>
            <a:ext cx="993395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590"/>
            <a:ext cx="6876690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5696" y="6041364"/>
            <a:ext cx="7411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655E9-2EC0-4C42-A5A7-2F5D0213E54D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0399" y="6041364"/>
            <a:ext cx="50082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1732" y="6041364"/>
            <a:ext cx="555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87505F9-0E56-471B-A5E6-B452DB8BF8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54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kecode.microbit.org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icrobit.org/get-started/user-guide/mobile/" TargetMode="External"/><Relationship Id="rId4" Type="http://schemas.openxmlformats.org/officeDocument/2006/relationships/hyperlink" Target="https://microbit.org/get-started/user-guide/offline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youtube.com/watch?v=o1r3JBTQCb0" TargetMode="External"/><Relationship Id="rId4" Type="http://schemas.openxmlformats.org/officeDocument/2006/relationships/hyperlink" Target="https://www.youtube.com/watch?v=-VQs1JZOo9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4B2A24-32DB-E932-07AB-C6E8D1172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8467"/>
            <a:ext cx="9906001" cy="6866467"/>
            <a:chOff x="0" y="-8467"/>
            <a:chExt cx="12192000" cy="6866467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1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4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5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52941" y="0"/>
            <a:ext cx="9906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673920" y="3681413"/>
            <a:ext cx="3870391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42086" y="-8467"/>
            <a:ext cx="244347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49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84933" y="-8467"/>
            <a:ext cx="2103204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39657" y="3048000"/>
            <a:ext cx="2648480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53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66418" y="-8467"/>
            <a:ext cx="2319140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9115" y="3589867"/>
            <a:ext cx="1476442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35575" y="-8467"/>
            <a:ext cx="4870425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D446B7-46B7-43AC-0685-4AE3D9C3F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4" y="1277197"/>
            <a:ext cx="9936488" cy="55892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79164C-E3C7-DB3F-D794-97EC44D44E61}"/>
              </a:ext>
            </a:extLst>
          </p:cNvPr>
          <p:cNvSpPr txBox="1"/>
          <p:nvPr/>
        </p:nvSpPr>
        <p:spPr>
          <a:xfrm>
            <a:off x="366823" y="289286"/>
            <a:ext cx="6566915" cy="71697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4400" b="1" dirty="0"/>
              <a:t>Teacher Coding Guide</a:t>
            </a:r>
          </a:p>
        </p:txBody>
      </p:sp>
    </p:spTree>
    <p:extLst>
      <p:ext uri="{BB962C8B-B14F-4D97-AF65-F5344CB8AC3E}">
        <p14:creationId xmlns:p14="http://schemas.microsoft.com/office/powerpoint/2010/main" val="545300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8467"/>
            <a:ext cx="9906001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A193C0D5-4712-DDDA-7C53-B72EE57E0FB2}"/>
              </a:ext>
            </a:extLst>
          </p:cNvPr>
          <p:cNvSpPr txBox="1">
            <a:spLocks/>
          </p:cNvSpPr>
          <p:nvPr/>
        </p:nvSpPr>
        <p:spPr>
          <a:xfrm>
            <a:off x="738597" y="204148"/>
            <a:ext cx="6954941" cy="10522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700" b="1" dirty="0"/>
              <a:t>Coding the Secondary </a:t>
            </a:r>
            <a:r>
              <a:rPr lang="en-US" sz="3700" b="1" dirty="0" err="1"/>
              <a:t>Colours</a:t>
            </a:r>
            <a:r>
              <a:rPr lang="en-US" sz="3700" b="1" dirty="0"/>
              <a:t> </a:t>
            </a:r>
            <a:r>
              <a:rPr lang="en-US" sz="3700" dirty="0"/>
              <a:t>– Magenta, Cyan &amp; Yellow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D4495E-EBD3-2229-ACA8-436193005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418" y="-50621"/>
            <a:ext cx="1965562" cy="10654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FF7FCB7-92A8-A15E-AF13-C82569D54A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639" y="105512"/>
            <a:ext cx="385922" cy="624738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2E5CCA2-0105-2080-B75E-AF07B9EE775C}"/>
              </a:ext>
            </a:extLst>
          </p:cNvPr>
          <p:cNvCxnSpPr/>
          <p:nvPr/>
        </p:nvCxnSpPr>
        <p:spPr>
          <a:xfrm>
            <a:off x="93212" y="1458061"/>
            <a:ext cx="5913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46381B1D-7956-1C9D-C73C-2A837D0D51E9}"/>
              </a:ext>
            </a:extLst>
          </p:cNvPr>
          <p:cNvSpPr txBox="1">
            <a:spLocks/>
          </p:cNvSpPr>
          <p:nvPr/>
        </p:nvSpPr>
        <p:spPr>
          <a:xfrm>
            <a:off x="2019685" y="3402487"/>
            <a:ext cx="5840105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Please now watch “CC Video Pt5”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766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DB591-DC84-19E5-0D81-56192C2DE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15" y="254611"/>
            <a:ext cx="4718685" cy="833550"/>
          </a:xfrm>
        </p:spPr>
        <p:txBody>
          <a:bodyPr anchor="b">
            <a:normAutofit fontScale="90000"/>
          </a:bodyPr>
          <a:lstStyle/>
          <a:p>
            <a:r>
              <a:rPr lang="en-US" sz="4900" b="1" dirty="0"/>
              <a:t>You will need: </a:t>
            </a:r>
            <a:endParaRPr lang="en-GB" sz="49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E917F-3D3A-8540-104E-FE3BB146A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219" y="1476781"/>
            <a:ext cx="3447916" cy="3320668"/>
          </a:xfrm>
        </p:spPr>
        <p:txBody>
          <a:bodyPr>
            <a:normAutofit/>
          </a:bodyPr>
          <a:lstStyle/>
          <a:p>
            <a:r>
              <a:rPr lang="en-US" sz="2000" dirty="0"/>
              <a:t>A micro:bit</a:t>
            </a:r>
          </a:p>
          <a:p>
            <a:r>
              <a:rPr lang="en-US" sz="2000" dirty="0"/>
              <a:t>RGB LED for micro:bit</a:t>
            </a:r>
          </a:p>
          <a:p>
            <a:r>
              <a:rPr lang="en-US" sz="2000" dirty="0"/>
              <a:t>4 Crocodile clip wires (any </a:t>
            </a:r>
            <a:r>
              <a:rPr lang="en-US" sz="2000" dirty="0" err="1"/>
              <a:t>colours</a:t>
            </a:r>
            <a:r>
              <a:rPr lang="en-US" sz="2000" dirty="0"/>
              <a:t>)</a:t>
            </a:r>
          </a:p>
          <a:p>
            <a:r>
              <a:rPr lang="en-US" sz="2000" dirty="0"/>
              <a:t>A device with access to MakeCode – the free to access block coding platform designed for micro:bit</a:t>
            </a:r>
            <a:endParaRPr lang="en-GB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40A518-376C-8ED2-F358-259B8B744A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500" r="14506" b="-2"/>
          <a:stretch>
            <a:fillRect/>
          </a:stretch>
        </p:blipFill>
        <p:spPr>
          <a:xfrm>
            <a:off x="4218039" y="10"/>
            <a:ext cx="5686723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BD10DE-884A-C3EA-087E-D0149FECE9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289" y="-112250"/>
            <a:ext cx="2931377" cy="15890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D07039-8881-CE3B-43DA-E8BCF8D5A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600" y="119160"/>
            <a:ext cx="608426" cy="98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883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055071-65DE-FE6C-0C0A-827080CB6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1721C-9120-9F03-2CA1-61E91B42A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15" y="106085"/>
            <a:ext cx="4718685" cy="573811"/>
          </a:xfrm>
        </p:spPr>
        <p:txBody>
          <a:bodyPr anchor="b">
            <a:normAutofit fontScale="90000"/>
          </a:bodyPr>
          <a:lstStyle/>
          <a:p>
            <a:r>
              <a:rPr lang="en-US" b="1" dirty="0"/>
              <a:t>Accessing MakeCode 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C004D-27CF-0082-DEBE-6204820A3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82766"/>
            <a:ext cx="5177790" cy="1788984"/>
          </a:xfrm>
        </p:spPr>
        <p:txBody>
          <a:bodyPr>
            <a:normAutofit/>
          </a:bodyPr>
          <a:lstStyle/>
          <a:p>
            <a:r>
              <a:rPr lang="en-GB" sz="1600" dirty="0"/>
              <a:t>As this is designed as a coding task for pupils with little to no coding experience it is expected that pupils will use the </a:t>
            </a:r>
            <a:r>
              <a:rPr lang="en-GB" sz="1600" b="1" dirty="0"/>
              <a:t>block coding </a:t>
            </a:r>
            <a:r>
              <a:rPr lang="en-GB" sz="1600" dirty="0"/>
              <a:t>options though for more advanced pupils there are options available that use Python.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9A6246-5D58-5C11-15AA-1B706F0DC9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368"/>
          <a:stretch>
            <a:fillRect/>
          </a:stretch>
        </p:blipFill>
        <p:spPr>
          <a:xfrm>
            <a:off x="5324474" y="0"/>
            <a:ext cx="4581525" cy="36267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3D144A-D7D8-01C5-6850-F57F94DA60FA}"/>
              </a:ext>
            </a:extLst>
          </p:cNvPr>
          <p:cNvSpPr txBox="1"/>
          <p:nvPr/>
        </p:nvSpPr>
        <p:spPr>
          <a:xfrm>
            <a:off x="426720" y="3523197"/>
            <a:ext cx="94240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Online with a desktop/laptop/Chromebook with a USB port – access via your browser and </a:t>
            </a:r>
            <a:r>
              <a:rPr lang="en-GB" dirty="0">
                <a:hlinkClick r:id="rId3"/>
              </a:rPr>
              <a:t>www.makecode.microbit.org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Offline with a desktop/laptop/Chromebook with a USB port – download the MakeCode app </a:t>
            </a:r>
            <a:r>
              <a:rPr lang="en-GB" dirty="0">
                <a:hlinkClick r:id="rId4"/>
              </a:rPr>
              <a:t>Offline | micro:bit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Using an iPad or Android tablet - </a:t>
            </a:r>
            <a:r>
              <a:rPr lang="en-GB" dirty="0">
                <a:hlinkClick r:id="rId5"/>
              </a:rPr>
              <a:t>Mobile apps | micro:bit</a:t>
            </a:r>
            <a:r>
              <a:rPr lang="en-GB" dirty="0"/>
              <a:t> – your kit only includes a USBA to USB mini cable, if you do not have a suitable cable port on your device or if a suitable cable is not available for the device port you can also transfer your code via Bluetooth.</a:t>
            </a:r>
          </a:p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556227-0A01-28B4-54A5-0330239338EB}"/>
              </a:ext>
            </a:extLst>
          </p:cNvPr>
          <p:cNvSpPr txBox="1"/>
          <p:nvPr/>
        </p:nvSpPr>
        <p:spPr>
          <a:xfrm>
            <a:off x="337184" y="2314564"/>
            <a:ext cx="49529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/>
              <a:t>You have can access MakeCode in a variety of ways depending on which type of device you want to use and whether or not you will have internet access.</a:t>
            </a:r>
          </a:p>
        </p:txBody>
      </p:sp>
    </p:spTree>
    <p:extLst>
      <p:ext uri="{BB962C8B-B14F-4D97-AF65-F5344CB8AC3E}">
        <p14:creationId xmlns:p14="http://schemas.microsoft.com/office/powerpoint/2010/main" val="1385777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33E729C3-56FA-26D0-ACFC-8E9B867DD0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418" y="-50621"/>
            <a:ext cx="1965562" cy="10654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8FEB5BC-BC21-3A84-3D1F-B43C9B1B63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639" y="105512"/>
            <a:ext cx="385922" cy="6247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6E1FD7-4E34-2703-51F6-99D678520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536" y="255270"/>
            <a:ext cx="3732938" cy="13208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b="1" dirty="0"/>
              <a:t>Step 1</a:t>
            </a:r>
            <a:br>
              <a:rPr lang="en-US" sz="3100" dirty="0"/>
            </a:br>
            <a:r>
              <a:rPr lang="en-US" sz="3100" dirty="0"/>
              <a:t>Connect your wires</a:t>
            </a:r>
            <a:endParaRPr lang="en-GB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47953-A8A1-1B7F-94F5-35AA4C842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03" y="1576070"/>
            <a:ext cx="5302284" cy="35607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The crocodile clip wires are used to connect corresponding ports on the RGB LED board and the micro:bit.</a:t>
            </a:r>
          </a:p>
          <a:p>
            <a:pPr marL="0" indent="0">
              <a:buNone/>
            </a:pPr>
            <a:r>
              <a:rPr lang="en-GB" i="1" dirty="0"/>
              <a:t>It doesn’t matter which colour wires are used.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780C1B-B40A-ABE4-E866-268B449E9C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969257" y="3336902"/>
            <a:ext cx="4088674" cy="3265828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D1BA9741-CFF5-6909-F3A3-3A24CA7FAC68}"/>
              </a:ext>
            </a:extLst>
          </p:cNvPr>
          <p:cNvGrpSpPr>
            <a:grpSpLocks noChangeAspect="1"/>
          </p:cNvGrpSpPr>
          <p:nvPr/>
        </p:nvGrpSpPr>
        <p:grpSpPr>
          <a:xfrm>
            <a:off x="5744532" y="730250"/>
            <a:ext cx="2793620" cy="5778609"/>
            <a:chOff x="5117037" y="255270"/>
            <a:chExt cx="3023245" cy="6253589"/>
          </a:xfrm>
        </p:grpSpPr>
        <p:pic>
          <p:nvPicPr>
            <p:cNvPr id="1026" name="Picture 2" descr="Buy BBC Microbit V2.2 at Best Price - ElectroPeak">
              <a:extLst>
                <a:ext uri="{FF2B5EF4-FFF2-40B4-BE49-F238E27FC236}">
                  <a16:creationId xmlns:a16="http://schemas.microsoft.com/office/drawing/2014/main" id="{27569098-E294-8CAF-68DA-E1BFA67086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/>
            <a:srcRect l="13778" t="21333" r="12552" b="21500"/>
            <a:stretch>
              <a:fillRect/>
            </a:stretch>
          </p:blipFill>
          <p:spPr bwMode="auto">
            <a:xfrm>
              <a:off x="5117037" y="255270"/>
              <a:ext cx="3023245" cy="23460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CBD92EF-ACC2-ABBD-2087-677719BB6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/>
          </p:blipFill>
          <p:spPr>
            <a:xfrm>
              <a:off x="5299391" y="3940955"/>
              <a:ext cx="2658535" cy="2567904"/>
            </a:xfrm>
            <a:prstGeom prst="rect">
              <a:avLst/>
            </a:prstGeom>
          </p:spPr>
        </p:pic>
        <p:cxnSp>
          <p:nvCxnSpPr>
            <p:cNvPr id="9" name="Connector: Elbow 8">
              <a:extLst>
                <a:ext uri="{FF2B5EF4-FFF2-40B4-BE49-F238E27FC236}">
                  <a16:creationId xmlns:a16="http://schemas.microsoft.com/office/drawing/2014/main" id="{3E1DD76B-2A81-78EF-E014-63C27EF2C18E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848911" y="3215161"/>
              <a:ext cx="1433518" cy="205740"/>
            </a:xfrm>
            <a:prstGeom prst="bentConnector3">
              <a:avLst/>
            </a:prstGeom>
            <a:ln w="762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or: Elbow 10">
              <a:extLst>
                <a:ext uri="{FF2B5EF4-FFF2-40B4-BE49-F238E27FC236}">
                  <a16:creationId xmlns:a16="http://schemas.microsoft.com/office/drawing/2014/main" id="{D5799CCB-7F45-2F04-7478-193171DC24F7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351523" y="3264053"/>
              <a:ext cx="1433519" cy="107957"/>
            </a:xfrm>
            <a:prstGeom prst="bentConnector3">
              <a:avLst/>
            </a:prstGeom>
            <a:ln w="762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or: Elbow 13">
              <a:extLst>
                <a:ext uri="{FF2B5EF4-FFF2-40B4-BE49-F238E27FC236}">
                  <a16:creationId xmlns:a16="http://schemas.microsoft.com/office/drawing/2014/main" id="{29BB1BA1-4782-AFB2-6835-E3F80189E2B9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906812" y="3318029"/>
              <a:ext cx="1433519" cy="1"/>
            </a:xfrm>
            <a:prstGeom prst="bentConnector3">
              <a:avLst/>
            </a:prstGeom>
            <a:ln w="762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or: Elbow 15">
              <a:extLst>
                <a:ext uri="{FF2B5EF4-FFF2-40B4-BE49-F238E27FC236}">
                  <a16:creationId xmlns:a16="http://schemas.microsoft.com/office/drawing/2014/main" id="{F305E7DB-45DA-692A-C462-2A2D8D180E5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986394" y="3243672"/>
              <a:ext cx="1433519" cy="148715"/>
            </a:xfrm>
            <a:prstGeom prst="bentConnector3">
              <a:avLst/>
            </a:prstGeom>
            <a:ln w="762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AB0AE2A4-7FB2-8432-9F7E-EA2A91AD84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394117" y="3853307"/>
            <a:ext cx="752574" cy="75626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46962C3-A80C-FD9A-14EA-DB5C828EA389}"/>
              </a:ext>
            </a:extLst>
          </p:cNvPr>
          <p:cNvSpPr txBox="1"/>
          <p:nvPr/>
        </p:nvSpPr>
        <p:spPr>
          <a:xfrm>
            <a:off x="225740" y="4569568"/>
            <a:ext cx="10893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Squeeze to open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C19A09-665D-ACD0-9E4B-9474F5E03C54}"/>
              </a:ext>
            </a:extLst>
          </p:cNvPr>
          <p:cNvSpPr txBox="1"/>
          <p:nvPr/>
        </p:nvSpPr>
        <p:spPr>
          <a:xfrm>
            <a:off x="3979268" y="3078772"/>
            <a:ext cx="1898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</a:t>
            </a:r>
            <a:r>
              <a:rPr lang="en-GB" sz="12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microUSB</a:t>
            </a:r>
            <a:r>
              <a:rPr lang="en-GB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plugs into the back of the micro:bit it provides a power and data link to your device when plugged in </a:t>
            </a:r>
          </a:p>
        </p:txBody>
      </p:sp>
    </p:spTree>
    <p:extLst>
      <p:ext uri="{BB962C8B-B14F-4D97-AF65-F5344CB8AC3E}">
        <p14:creationId xmlns:p14="http://schemas.microsoft.com/office/powerpoint/2010/main" val="3882466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C672994-B2A5-B894-579B-12BF8C45C6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8138" y="1736725"/>
            <a:ext cx="3595994" cy="4351338"/>
          </a:xfrm>
        </p:spPr>
        <p:txBody>
          <a:bodyPr>
            <a:normAutofit/>
          </a:bodyPr>
          <a:lstStyle/>
          <a:p>
            <a:r>
              <a:rPr lang="en-US" sz="2400" dirty="0"/>
              <a:t>Access Microsoft MakeCode</a:t>
            </a:r>
          </a:p>
          <a:p>
            <a:endParaRPr lang="en-US" sz="2400" dirty="0"/>
          </a:p>
          <a:p>
            <a:r>
              <a:rPr lang="en-US" sz="2400" dirty="0"/>
              <a:t>Click on new project and name it ‘LED </a:t>
            </a:r>
            <a:r>
              <a:rPr lang="en-US" sz="2400" dirty="0" err="1"/>
              <a:t>colour</a:t>
            </a:r>
            <a:r>
              <a:rPr lang="en-US" sz="2400" dirty="0"/>
              <a:t> coding’, this will open a new project screen.</a:t>
            </a:r>
          </a:p>
          <a:p>
            <a:endParaRPr lang="en-GB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32B37CD-532F-BDB8-DE72-E2522ABB46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017" y="3429000"/>
            <a:ext cx="5533643" cy="25650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B21E90-350D-31A4-3CEC-872D244F1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4017" y="865190"/>
            <a:ext cx="5424065" cy="24824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390D31-5783-26DE-93E5-20E211CD1997}"/>
              </a:ext>
            </a:extLst>
          </p:cNvPr>
          <p:cNvSpPr txBox="1">
            <a:spLocks/>
          </p:cNvSpPr>
          <p:nvPr/>
        </p:nvSpPr>
        <p:spPr>
          <a:xfrm>
            <a:off x="204903" y="211395"/>
            <a:ext cx="6411014" cy="132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90000"/>
              </a:lnSpc>
            </a:pPr>
            <a:r>
              <a:rPr lang="en-US" sz="3100" b="1" dirty="0"/>
              <a:t>Step 2</a:t>
            </a:r>
            <a:br>
              <a:rPr lang="en-US" sz="3100" dirty="0"/>
            </a:br>
            <a:r>
              <a:rPr lang="en-US" sz="3100" dirty="0"/>
              <a:t>Let’s code</a:t>
            </a:r>
            <a:endParaRPr lang="en-GB" sz="31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E1FF23-8F13-77E3-F13A-FD09061AC0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418" y="-50621"/>
            <a:ext cx="1965562" cy="10654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B516DD-FDF5-3BDE-44B2-E2993477FF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639" y="105512"/>
            <a:ext cx="385922" cy="62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99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8467"/>
            <a:ext cx="9906001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A84EA48-A0D8-E166-DAED-7B54790F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09" y="105512"/>
            <a:ext cx="6734026" cy="7986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300" b="1" dirty="0"/>
              <a:t>MakeCode</a:t>
            </a:r>
            <a:r>
              <a:rPr lang="en-US" sz="43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300" b="1" dirty="0"/>
              <a:t>B</a:t>
            </a:r>
            <a:r>
              <a:rPr lang="en-US" sz="43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asics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40F33B-33BF-6AF2-42D2-AD616AB5B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418" y="-50621"/>
            <a:ext cx="1965562" cy="10654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5ABE03-FC52-DDEA-466C-1A62CD3D11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639" y="105512"/>
            <a:ext cx="385922" cy="624738"/>
          </a:xfrm>
          <a:prstGeom prst="rect">
            <a:avLst/>
          </a:prstGeom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915AF5CA-A405-A872-23C2-3EA6BC800BF2}"/>
              </a:ext>
            </a:extLst>
          </p:cNvPr>
          <p:cNvSpPr txBox="1">
            <a:spLocks/>
          </p:cNvSpPr>
          <p:nvPr/>
        </p:nvSpPr>
        <p:spPr>
          <a:xfrm>
            <a:off x="2336202" y="3424766"/>
            <a:ext cx="5840105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Please now watch “CC Video Pt1”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6012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8467"/>
            <a:ext cx="9906001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B16BDF37-EF7F-4D5B-75D2-37C36EB34E04}"/>
              </a:ext>
            </a:extLst>
          </p:cNvPr>
          <p:cNvSpPr txBox="1">
            <a:spLocks/>
          </p:cNvSpPr>
          <p:nvPr/>
        </p:nvSpPr>
        <p:spPr>
          <a:xfrm>
            <a:off x="684609" y="105512"/>
            <a:ext cx="6734026" cy="7986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300" b="1" dirty="0"/>
              <a:t>Building the Code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2627AE-5C2F-ED13-6C9E-6F655B169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418" y="-50621"/>
            <a:ext cx="1965562" cy="10654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00B948-6FCB-CAEB-FCE5-297A25744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639" y="105512"/>
            <a:ext cx="385922" cy="62473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DECBABC6-33BB-4A0A-D528-FB35E77CB2ED}"/>
              </a:ext>
            </a:extLst>
          </p:cNvPr>
          <p:cNvGrpSpPr/>
          <p:nvPr/>
        </p:nvGrpSpPr>
        <p:grpSpPr>
          <a:xfrm>
            <a:off x="484632" y="5666154"/>
            <a:ext cx="8894686" cy="1152730"/>
            <a:chOff x="484632" y="5666154"/>
            <a:chExt cx="8894686" cy="11527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BFA4B0C-2F4D-4DF9-E97D-CCFB8617F1E5}"/>
                </a:ext>
              </a:extLst>
            </p:cNvPr>
            <p:cNvSpPr txBox="1"/>
            <p:nvPr/>
          </p:nvSpPr>
          <p:spPr>
            <a:xfrm>
              <a:off x="499303" y="5987887"/>
              <a:ext cx="88800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/>
                <a:t>We use an analogue pin as they can read a range of voltages (Digital pins can only read 0 or 1), typically between 0V and 3.3V for micro:bit but microcontrollers, like the one inside a micro:bit can’t process a continuous voltage they need to convert it into a number.  This is done by and ADC – Analog-to-Digital Conversion.  </a:t>
              </a:r>
            </a:p>
            <a:p>
              <a:r>
                <a:rPr lang="en-GB" sz="1200" dirty="0"/>
                <a:t>Micro:bit uses a 10-bit ADC, 2</a:t>
              </a:r>
              <a:r>
                <a:rPr lang="en-GB" sz="1200" baseline="30000" dirty="0"/>
                <a:t>10</a:t>
              </a:r>
              <a:r>
                <a:rPr lang="en-GB" sz="1200" dirty="0"/>
                <a:t> = 1024 different values ranging from 0 to 1023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DD6EB6-9282-61F7-977B-D316A474BD85}"/>
                </a:ext>
              </a:extLst>
            </p:cNvPr>
            <p:cNvSpPr txBox="1"/>
            <p:nvPr/>
          </p:nvSpPr>
          <p:spPr>
            <a:xfrm>
              <a:off x="484632" y="5666154"/>
              <a:ext cx="199926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>
                  <a:solidFill>
                    <a:schemeClr val="accent1"/>
                  </a:solidFill>
                </a:rPr>
                <a:t>Why do we use 1023?</a:t>
              </a:r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D36ED51-EDC1-C515-6ED7-CE32EBE183AD}"/>
              </a:ext>
            </a:extLst>
          </p:cNvPr>
          <p:cNvSpPr txBox="1">
            <a:spLocks/>
          </p:cNvSpPr>
          <p:nvPr/>
        </p:nvSpPr>
        <p:spPr>
          <a:xfrm>
            <a:off x="2032947" y="3424766"/>
            <a:ext cx="5840105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Please now watch “CC Video Pt2”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947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8467"/>
            <a:ext cx="9906001" cy="6866467"/>
            <a:chOff x="0" y="-8467"/>
            <a:chExt cx="12192000" cy="686646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2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4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5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6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CEE3B223-F84E-B0AA-1D2E-E7866CEB9BC9}"/>
              </a:ext>
            </a:extLst>
          </p:cNvPr>
          <p:cNvSpPr txBox="1">
            <a:spLocks/>
          </p:cNvSpPr>
          <p:nvPr/>
        </p:nvSpPr>
        <p:spPr>
          <a:xfrm>
            <a:off x="684609" y="105512"/>
            <a:ext cx="6678667" cy="11712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300" b="1" dirty="0"/>
              <a:t>Coding the Primary </a:t>
            </a:r>
            <a:r>
              <a:rPr lang="en-US" sz="4300" b="1" dirty="0" err="1"/>
              <a:t>Colours</a:t>
            </a:r>
            <a:r>
              <a:rPr lang="en-US" sz="4300" b="1" dirty="0"/>
              <a:t> </a:t>
            </a:r>
            <a:r>
              <a:rPr lang="en-US" sz="4300" dirty="0"/>
              <a:t>– Red, Green &amp; Blue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998ACC-3949-555C-E268-11E5B302F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418" y="-50621"/>
            <a:ext cx="1965562" cy="10654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F06185-0412-0BAE-BE07-D9D342175D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639" y="105512"/>
            <a:ext cx="385922" cy="62473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470680B-FDF0-3B5A-D1B6-D467FD76842B}"/>
              </a:ext>
            </a:extLst>
          </p:cNvPr>
          <p:cNvGrpSpPr/>
          <p:nvPr/>
        </p:nvGrpSpPr>
        <p:grpSpPr>
          <a:xfrm>
            <a:off x="499303" y="5512265"/>
            <a:ext cx="8880015" cy="821484"/>
            <a:chOff x="499303" y="5512265"/>
            <a:chExt cx="8880015" cy="8214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3F89D1F-5DB5-D7F5-02BC-D19E68E97082}"/>
                </a:ext>
              </a:extLst>
            </p:cNvPr>
            <p:cNvSpPr txBox="1"/>
            <p:nvPr/>
          </p:nvSpPr>
          <p:spPr>
            <a:xfrm>
              <a:off x="499303" y="5872084"/>
              <a:ext cx="88800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/>
                <a:t>Select the block/locks you want to duplicate and right click on the mouse to duplicate, if using a Chromebook, tap two fingers on the track pad at the same time to bring up the duplicate option.  Ctrl + C to </a:t>
              </a:r>
              <a:r>
                <a:rPr lang="en-GB" sz="1200" i="1" dirty="0"/>
                <a:t>copy</a:t>
              </a:r>
              <a:r>
                <a:rPr lang="en-GB" sz="1200" dirty="0"/>
                <a:t> and Ctrl + V to </a:t>
              </a:r>
              <a:r>
                <a:rPr lang="en-GB" sz="1200" i="1" dirty="0"/>
                <a:t>paste</a:t>
              </a:r>
              <a:r>
                <a:rPr lang="en-GB" sz="1200" dirty="0"/>
                <a:t> will also do this.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815BF57-E06C-7456-E7E9-916728F2A562}"/>
                </a:ext>
              </a:extLst>
            </p:cNvPr>
            <p:cNvSpPr txBox="1"/>
            <p:nvPr/>
          </p:nvSpPr>
          <p:spPr>
            <a:xfrm>
              <a:off x="499303" y="5512265"/>
              <a:ext cx="9765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>
                  <a:solidFill>
                    <a:schemeClr val="accent1"/>
                  </a:solidFill>
                </a:rPr>
                <a:t>Duplicate</a:t>
              </a: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612BAA-7562-D00D-EE22-97CE956A5A97}"/>
              </a:ext>
            </a:extLst>
          </p:cNvPr>
          <p:cNvCxnSpPr/>
          <p:nvPr/>
        </p:nvCxnSpPr>
        <p:spPr>
          <a:xfrm>
            <a:off x="93212" y="1458061"/>
            <a:ext cx="5913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111B37-B4DE-4170-A1B5-C6A77EEC49DA}"/>
              </a:ext>
            </a:extLst>
          </p:cNvPr>
          <p:cNvSpPr txBox="1">
            <a:spLocks/>
          </p:cNvSpPr>
          <p:nvPr/>
        </p:nvSpPr>
        <p:spPr>
          <a:xfrm>
            <a:off x="2019257" y="3424766"/>
            <a:ext cx="5840105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Please now watch “CC Video Pt3”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608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8467"/>
            <a:ext cx="9906001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noProof="0" dirty="0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noProof="0" dirty="0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noProof="0" dirty="0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noProof="0" dirty="0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noProof="0" dirty="0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noProof="0" dirty="0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noProof="0" dirty="0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noProof="0" dirty="0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E0942896-9FE0-1241-3315-CA53CB3D95B3}"/>
              </a:ext>
            </a:extLst>
          </p:cNvPr>
          <p:cNvSpPr txBox="1">
            <a:spLocks/>
          </p:cNvSpPr>
          <p:nvPr/>
        </p:nvSpPr>
        <p:spPr>
          <a:xfrm>
            <a:off x="684609" y="105512"/>
            <a:ext cx="6678667" cy="11712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4300" b="1" noProof="0" dirty="0"/>
              <a:t>Transferring the Code to the Micro:bit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FD04E2-9D20-466B-1C7F-02A69C423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418" y="-50621"/>
            <a:ext cx="1965562" cy="10654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F4DD240-4EA0-8ED0-5502-654B52BE7E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639" y="105512"/>
            <a:ext cx="385922" cy="624738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16ACE89F-3D75-45F4-D9BA-E519BC2EDA77}"/>
              </a:ext>
            </a:extLst>
          </p:cNvPr>
          <p:cNvGrpSpPr/>
          <p:nvPr/>
        </p:nvGrpSpPr>
        <p:grpSpPr>
          <a:xfrm>
            <a:off x="405847" y="5898892"/>
            <a:ext cx="9094305" cy="801350"/>
            <a:chOff x="342303" y="5841742"/>
            <a:chExt cx="9094305" cy="80135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4ED2B87-EC13-0A6F-971E-332A420C04AF}"/>
                </a:ext>
              </a:extLst>
            </p:cNvPr>
            <p:cNvSpPr txBox="1"/>
            <p:nvPr/>
          </p:nvSpPr>
          <p:spPr>
            <a:xfrm>
              <a:off x="342303" y="6119872"/>
              <a:ext cx="90943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Using iOS app on iPad </a:t>
              </a:r>
              <a:r>
                <a:rPr lang="en-GB" sz="1400" dirty="0">
                  <a:hlinkClick r:id="rId4"/>
                </a:rPr>
                <a:t>Transfer programs from MakeCode to your micro:bit on an iPad or iPhone – YouTube</a:t>
              </a:r>
              <a:endParaRPr lang="en-GB" sz="1400" dirty="0"/>
            </a:p>
            <a:p>
              <a:r>
                <a:rPr lang="en-GB" sz="1400" dirty="0"/>
                <a:t>Using the Android app </a:t>
              </a:r>
              <a:r>
                <a:rPr lang="en-GB" sz="1400" dirty="0">
                  <a:hlinkClick r:id="rId5"/>
                </a:rPr>
                <a:t>Transferring programs from MakeCode to your micro:bit using the Android app - YouTube</a:t>
              </a:r>
              <a:endParaRPr lang="en-GB" sz="14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B9099FD-78CF-E2B0-A701-29F558E6CC4B}"/>
                </a:ext>
              </a:extLst>
            </p:cNvPr>
            <p:cNvSpPr txBox="1"/>
            <p:nvPr/>
          </p:nvSpPr>
          <p:spPr>
            <a:xfrm>
              <a:off x="342303" y="5841742"/>
              <a:ext cx="287533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>
                  <a:solidFill>
                    <a:schemeClr val="accent1"/>
                  </a:solidFill>
                </a:rPr>
                <a:t>Using a tablet or mobile device?</a:t>
              </a:r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D9EC0A9-06C6-890F-881C-F06FA068BA32}"/>
              </a:ext>
            </a:extLst>
          </p:cNvPr>
          <p:cNvCxnSpPr/>
          <p:nvPr/>
        </p:nvCxnSpPr>
        <p:spPr>
          <a:xfrm>
            <a:off x="93212" y="1458061"/>
            <a:ext cx="5913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56D02643-AA47-DFEE-3D53-38DCF142DEF4}"/>
              </a:ext>
            </a:extLst>
          </p:cNvPr>
          <p:cNvSpPr txBox="1">
            <a:spLocks/>
          </p:cNvSpPr>
          <p:nvPr/>
        </p:nvSpPr>
        <p:spPr>
          <a:xfrm>
            <a:off x="2191528" y="3424766"/>
            <a:ext cx="5840105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Please now watch “CC Video Pt4”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922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896F7266366245A262C95174820348" ma:contentTypeVersion="19" ma:contentTypeDescription="Create a new document." ma:contentTypeScope="" ma:versionID="5c924e0550982618e7af09723271bbe7">
  <xsd:schema xmlns:xsd="http://www.w3.org/2001/XMLSchema" xmlns:xs="http://www.w3.org/2001/XMLSchema" xmlns:p="http://schemas.microsoft.com/office/2006/metadata/properties" xmlns:ns2="78365ea1-1c07-4b2e-b3fc-c85cac23542e" xmlns:ns3="3187a98f-1c5a-4572-b201-ba6b6ea32868" targetNamespace="http://schemas.microsoft.com/office/2006/metadata/properties" ma:root="true" ma:fieldsID="143036399ccc0fc6cf41ea92ece16820" ns2:_="" ns3:_="">
    <xsd:import namespace="78365ea1-1c07-4b2e-b3fc-c85cac23542e"/>
    <xsd:import namespace="3187a98f-1c5a-4572-b201-ba6b6ea328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365ea1-1c07-4b2e-b3fc-c85cac2354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4b954fb-49d9-4fc9-9b82-439eb38ea6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87a98f-1c5a-4572-b201-ba6b6ea3286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4fd6365-a781-4227-986d-59d854e68737}" ma:internalName="TaxCatchAll" ma:showField="CatchAllData" ma:web="3187a98f-1c5a-4572-b201-ba6b6ea3286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8365ea1-1c07-4b2e-b3fc-c85cac23542e">
      <Terms xmlns="http://schemas.microsoft.com/office/infopath/2007/PartnerControls"/>
    </lcf76f155ced4ddcb4097134ff3c332f>
    <TaxCatchAll xmlns="3187a98f-1c5a-4572-b201-ba6b6ea3286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100DA7-4002-47DD-86EF-4CB4D0E5B9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365ea1-1c07-4b2e-b3fc-c85cac23542e"/>
    <ds:schemaRef ds:uri="3187a98f-1c5a-4572-b201-ba6b6ea328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24A1C7-5E57-4002-99FA-AB0F0E58DC98}">
  <ds:schemaRefs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855e34af-3f53-4cac-a904-a4e2454dd693"/>
    <ds:schemaRef ds:uri="http://www.w3.org/XML/1998/namespace"/>
    <ds:schemaRef ds:uri="78365ea1-1c07-4b2e-b3fc-c85cac23542e"/>
    <ds:schemaRef ds:uri="3187a98f-1c5a-4572-b201-ba6b6ea32868"/>
  </ds:schemaRefs>
</ds:datastoreItem>
</file>

<file path=customXml/itemProps3.xml><?xml version="1.0" encoding="utf-8"?>
<ds:datastoreItem xmlns:ds="http://schemas.openxmlformats.org/officeDocument/2006/customXml" ds:itemID="{242FCEC4-04EF-4E65-A193-902AC3FEA4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233</TotalTime>
  <Words>602</Words>
  <Application>Microsoft Office PowerPoint</Application>
  <PresentationFormat>A4 Paper (210x297 mm)</PresentationFormat>
  <Paragraphs>46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Arial</vt:lpstr>
      <vt:lpstr>Trebuchet MS</vt:lpstr>
      <vt:lpstr>Wingdings 3</vt:lpstr>
      <vt:lpstr>Facet</vt:lpstr>
      <vt:lpstr>PowerPoint Presentation</vt:lpstr>
      <vt:lpstr>You will need: </vt:lpstr>
      <vt:lpstr>Accessing MakeCode </vt:lpstr>
      <vt:lpstr>Step 1 Connect your wires</vt:lpstr>
      <vt:lpstr>PowerPoint Presentation</vt:lpstr>
      <vt:lpstr>MakeCode Basics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Cara Rees</dc:creator>
  <cp:lastModifiedBy>Joseph Thomas</cp:lastModifiedBy>
  <cp:revision>1</cp:revision>
  <dcterms:created xsi:type="dcterms:W3CDTF">2026-03-25T14:03:28Z</dcterms:created>
  <dcterms:modified xsi:type="dcterms:W3CDTF">2026-07-24T11:21:20Z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0x01010002896F7266366245A262C95174820348</vt:lpwstr>
  </property>
  <property fmtid="{D5CDD505-2E9C-101B-9397-08002B2CF9AE}" pid="3" name="MediaServiceImageTags">
    <vt:lpwstr/>
  </property>
</Properties>
</file>